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FA45109-0C4F-46DA-887A-8C0ABC09E53C}">
  <a:tblStyle styleId="{5FA45109-0C4F-46DA-887A-8C0ABC09E53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4" d="100"/>
          <a:sy n="144" d="100"/>
        </p:scale>
        <p:origin x="64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har char="●"/>
              <a:defRPr sz="1100"/>
            </a:lvl1pPr>
            <a:lvl2pPr lvl="1">
              <a:spcBef>
                <a:spcPts val="0"/>
              </a:spcBef>
              <a:buChar char="○"/>
              <a:defRPr sz="1100"/>
            </a:lvl2pPr>
            <a:lvl3pPr lvl="2">
              <a:spcBef>
                <a:spcPts val="0"/>
              </a:spcBef>
              <a:buChar char="■"/>
              <a:defRPr sz="1100"/>
            </a:lvl3pPr>
            <a:lvl4pPr lvl="3">
              <a:spcBef>
                <a:spcPts val="0"/>
              </a:spcBef>
              <a:buChar char="●"/>
              <a:defRPr sz="1100"/>
            </a:lvl4pPr>
            <a:lvl5pPr lvl="4">
              <a:spcBef>
                <a:spcPts val="0"/>
              </a:spcBef>
              <a:buChar char="○"/>
              <a:defRPr sz="1100"/>
            </a:lvl5pPr>
            <a:lvl6pPr lvl="5">
              <a:spcBef>
                <a:spcPts val="0"/>
              </a:spcBef>
              <a:buChar char="■"/>
              <a:defRPr sz="1100"/>
            </a:lvl6pPr>
            <a:lvl7pPr lvl="6">
              <a:spcBef>
                <a:spcPts val="0"/>
              </a:spcBef>
              <a:buChar char="●"/>
              <a:defRPr sz="1100"/>
            </a:lvl7pPr>
            <a:lvl8pPr lvl="7">
              <a:spcBef>
                <a:spcPts val="0"/>
              </a:spcBef>
              <a:buChar char="○"/>
              <a:defRPr sz="1100"/>
            </a:lvl8pPr>
            <a:lvl9pPr lvl="8">
              <a:spcBef>
                <a:spcPts val="0"/>
              </a:spcBef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79065198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262199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Shape 1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642605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Shape 1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356560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" name="Shape 1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975121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" name="Shape 1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634085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" name="Shape 2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037159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8" name="Shape 2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2714847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4" name="Shape 2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3614201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Shape 21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0" name="Shape 2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45807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181015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591237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233117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835355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991393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420835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670779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Shape 1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711992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ko"/>
              <a:t>‹#›</a:t>
            </a:fld>
            <a:endParaRPr lang="k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ko"/>
              <a:t>‹#›</a:t>
            </a:fld>
            <a:endParaRPr lang="k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ko"/>
              <a:t>‹#›</a:t>
            </a:fld>
            <a:endParaRPr lang="k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ko"/>
              <a:t>‹#›</a:t>
            </a:fld>
            <a:endParaRPr lang="k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ko"/>
              <a:t>‹#›</a:t>
            </a:fld>
            <a:endParaRPr lang="k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ko"/>
              <a:t>‹#›</a:t>
            </a:fld>
            <a:endParaRPr lang="k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ko"/>
              <a:t>‹#›</a:t>
            </a:fld>
            <a:endParaRPr lang="k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ko"/>
              <a:t>‹#›</a:t>
            </a:fld>
            <a:endParaRPr lang="k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ko"/>
              <a:t>‹#›</a:t>
            </a:fld>
            <a:endParaRPr lang="k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ko"/>
              <a:t>‹#›</a:t>
            </a:fld>
            <a:endParaRPr lang="k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ko"/>
              <a:t>‹#›</a:t>
            </a:fld>
            <a:endParaRPr lang="k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Char char="●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●"/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●"/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ko" sz="1000">
                <a:solidFill>
                  <a:schemeClr val="dk2"/>
                </a:solidFill>
              </a:rPr>
              <a:t>‹#›</a:t>
            </a:fld>
            <a:endParaRPr lang="ko"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marL="457200" lvl="0" indent="-228600">
              <a:spcBef>
                <a:spcPts val="0"/>
              </a:spcBef>
              <a:buAutoNum type="arabicPeriod"/>
            </a:pPr>
            <a:r>
              <a:rPr lang="ko"/>
              <a:t>리더는 누구이고 어떤 기술을 필요로하느가?</a:t>
            </a:r>
          </a:p>
        </p:txBody>
      </p:sp>
      <p:sp>
        <p:nvSpPr>
          <p:cNvPr id="55" name="Shape 55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algn="l">
              <a:spcBef>
                <a:spcPts val="0"/>
              </a:spcBef>
              <a:buNone/>
            </a:pPr>
            <a:r>
              <a:rPr lang="ko-KR" altLang="en-US" dirty="0" smtClean="0"/>
              <a:t>아래 </a:t>
            </a:r>
            <a:r>
              <a:rPr lang="ko-KR" altLang="en-US" smtClean="0"/>
              <a:t>책 </a:t>
            </a:r>
            <a:r>
              <a:rPr lang="en-US" altLang="ko-KR" smtClean="0"/>
              <a:t>1</a:t>
            </a:r>
            <a:r>
              <a:rPr lang="ko-KR" altLang="en-US" smtClean="0"/>
              <a:t>장을 요약함</a:t>
            </a:r>
            <a:endParaRPr dirty="0"/>
          </a:p>
        </p:txBody>
      </p:sp>
      <p:pic>
        <p:nvPicPr>
          <p:cNvPr id="1026" name="Picture 2" descr="리더십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700" y="3663675"/>
            <a:ext cx="968099" cy="1305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직사각형 1"/>
          <p:cNvSpPr/>
          <p:nvPr/>
        </p:nvSpPr>
        <p:spPr>
          <a:xfrm>
            <a:off x="1279798" y="4230478"/>
            <a:ext cx="75525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dirty="0"/>
              <a:t>Robert N. Lussier , Christopher F. Achua 지음 | 차동옥, 심원술, 서재현, 이호선 옮김 | 한경사 | 2016년 04월 20일 출간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ko"/>
              <a:t>리더십 기술들(1/3)</a:t>
            </a:r>
          </a:p>
        </p:txBody>
      </p:sp>
      <p:sp>
        <p:nvSpPr>
          <p:cNvPr id="179" name="Shape 17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ko"/>
              <a:t>리더십은 타고나는 것? </a:t>
            </a:r>
          </a:p>
          <a:p>
            <a:pPr lvl="0" indent="457200">
              <a:spcBef>
                <a:spcPts val="0"/>
              </a:spcBef>
              <a:buNone/>
            </a:pPr>
            <a:r>
              <a:rPr lang="ko"/>
              <a:t>-&gt; 학자들 중 30%는 타고난 것, 70%는 후천적인 것으로 추정</a:t>
            </a:r>
          </a:p>
          <a:p>
            <a:pPr lvl="0">
              <a:spcBef>
                <a:spcPts val="0"/>
              </a:spcBef>
              <a:buNone/>
            </a:pPr>
            <a:r>
              <a:rPr lang="ko"/>
              <a:t>리더십은 학습될 수 있는가? 리더십 기술은 개발될 수 있는가?</a:t>
            </a:r>
          </a:p>
          <a:p>
            <a:pPr lvl="0">
              <a:spcBef>
                <a:spcPts val="0"/>
              </a:spcBef>
              <a:buNone/>
            </a:pPr>
            <a:r>
              <a:rPr lang="ko"/>
              <a:t>	-&gt; 그렇다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ko"/>
              <a:t>리더십 기술들(2/3)</a:t>
            </a:r>
          </a:p>
        </p:txBody>
      </p:sp>
      <p:sp>
        <p:nvSpPr>
          <p:cNvPr id="185" name="Shape 18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spcAft>
                <a:spcPts val="0"/>
              </a:spcAft>
              <a:buNone/>
            </a:pPr>
            <a:r>
              <a:rPr lang="ko"/>
              <a:t>전문적 기술(technical skills)</a:t>
            </a:r>
          </a:p>
          <a:p>
            <a:pPr marL="457200" lvl="0" indent="-304800" rtl="0">
              <a:lnSpc>
                <a:spcPct val="100000"/>
              </a:lnSpc>
              <a:spcBef>
                <a:spcPts val="0"/>
              </a:spcBef>
              <a:buSzPct val="100000"/>
              <a:buChar char="-"/>
            </a:pPr>
            <a:r>
              <a:rPr lang="ko" sz="1200"/>
              <a:t>과업을 수행하기 위한 방법과 기법들을 사용하는 능력</a:t>
            </a:r>
          </a:p>
          <a:p>
            <a:pPr marL="457200" lvl="0" indent="-304800">
              <a:lnSpc>
                <a:spcPct val="100000"/>
              </a:lnSpc>
              <a:spcBef>
                <a:spcPts val="0"/>
              </a:spcBef>
              <a:buSzPct val="100000"/>
              <a:buChar char="-"/>
            </a:pPr>
            <a:r>
              <a:rPr lang="ko" sz="1200"/>
              <a:t>방법, 과정, 절차, 기법들에 대한 지식을 포함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None/>
            </a:pPr>
            <a:r>
              <a:rPr lang="ko"/>
              <a:t>대인관계 기술(interpersonal skills)</a:t>
            </a:r>
          </a:p>
          <a:p>
            <a:pPr marL="457200" lvl="0" indent="-304800" rtl="0">
              <a:spcBef>
                <a:spcPts val="0"/>
              </a:spcBef>
              <a:buSzPct val="100000"/>
              <a:buChar char="-"/>
            </a:pPr>
            <a:r>
              <a:rPr lang="ko" sz="1200"/>
              <a:t>효과적인 관계를 맺음으로써 개인, 집단을 이해하고 의사소통하면 함께 일을 잘 할수 있는 능력</a:t>
            </a:r>
          </a:p>
          <a:p>
            <a:pPr marL="457200" lvl="0" indent="-304800" rtl="0">
              <a:spcBef>
                <a:spcPts val="0"/>
              </a:spcBef>
              <a:buSzPct val="100000"/>
              <a:buChar char="-"/>
            </a:pPr>
            <a:r>
              <a:rPr lang="ko" sz="1200"/>
              <a:t>관계는 리더십 성공에 대단히 중요</a:t>
            </a:r>
          </a:p>
          <a:p>
            <a:pPr marL="457200" lvl="0" indent="-304800">
              <a:spcBef>
                <a:spcPts val="0"/>
              </a:spcBef>
              <a:buSzPct val="100000"/>
              <a:buChar char="-"/>
            </a:pPr>
            <a:r>
              <a:rPr lang="ko" sz="1200"/>
              <a:t>의사소통, 팀워크, 권력, 정치, 협상, 인적 네트워크, 동기부여, 갈등, 다양성, 윤리적 기술 등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None/>
            </a:pPr>
            <a:r>
              <a:rPr lang="ko"/>
              <a:t>의사결정 기술(decision-making skills)</a:t>
            </a:r>
          </a:p>
          <a:p>
            <a:pPr marL="457200" lvl="0" indent="-304800" rtl="0">
              <a:spcBef>
                <a:spcPts val="0"/>
              </a:spcBef>
              <a:buSzPct val="100000"/>
              <a:buChar char="-"/>
            </a:pPr>
            <a:r>
              <a:rPr lang="ko" sz="1200"/>
              <a:t>문제를 해결하고 기회를 활용하기 위해서 상황을 개념화하고, 대안을 선택하는 능력</a:t>
            </a:r>
          </a:p>
          <a:p>
            <a:pPr marL="457200" lvl="0" indent="-304800" rtl="0">
              <a:spcBef>
                <a:spcPts val="0"/>
              </a:spcBef>
              <a:buSzPct val="100000"/>
              <a:buChar char="-"/>
            </a:pPr>
            <a:r>
              <a:rPr lang="ko" sz="1200"/>
              <a:t>비판적 사고, 합리적 프로세스, 대안 분석, 조직의 이익 극대화</a:t>
            </a:r>
          </a:p>
          <a:p>
            <a:pPr marL="457200" lvl="0" indent="-304800">
              <a:spcBef>
                <a:spcPts val="0"/>
              </a:spcBef>
              <a:buSzPct val="100000"/>
              <a:buChar char="-"/>
            </a:pPr>
            <a:r>
              <a:rPr lang="ko" sz="1200"/>
              <a:t>창의력, 트렌드, 인지기술, 변화예상능력, 문제와 기회의 인식 기술, 개념적 기술, 진단적 기술, 분석적 기술, 비판적 사고, 양적 추론, 시간 관리 기술 등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9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39285"/>
              <a:buFont typeface="Arial"/>
              <a:buNone/>
            </a:pPr>
            <a:r>
              <a:rPr lang="ko"/>
              <a:t>리더십 기술들(3/3)</a:t>
            </a:r>
          </a:p>
        </p:txBody>
      </p:sp>
      <p:sp>
        <p:nvSpPr>
          <p:cNvPr id="191" name="Shape 19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ko"/>
              <a:t>관리 수준에 따라 앞의 3가지 기술에 대한 필요성을 가짐</a:t>
            </a:r>
          </a:p>
          <a:p>
            <a:pPr marL="457200" lvl="0" indent="-228600">
              <a:spcBef>
                <a:spcPts val="0"/>
              </a:spcBef>
              <a:buChar char="-"/>
            </a:pPr>
            <a:r>
              <a:rPr lang="ko"/>
              <a:t>예) CEO는 전문적 기술 보다는 대인관계 기술이나 의사결정 기술이 필요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ko"/>
              <a:t>리더의 관리적 역할</a:t>
            </a:r>
          </a:p>
        </p:txBody>
      </p:sp>
      <p:sp>
        <p:nvSpPr>
          <p:cNvPr id="197" name="Shape 19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ko"/>
              <a:t>리더십 기술과 관리적 역할의 교집합이 있음</a:t>
            </a:r>
          </a:p>
          <a:p>
            <a:pPr lvl="0">
              <a:spcBef>
                <a:spcPts val="0"/>
              </a:spcBef>
              <a:buNone/>
            </a:pPr>
            <a:r>
              <a:rPr lang="ko"/>
              <a:t>리더는 관리적 역할을 수행하위 위해 필요한 역량(지식, 기술, 능력)이 필요하기 때문</a:t>
            </a:r>
          </a:p>
          <a:p>
            <a:pPr lvl="0">
              <a:spcBef>
                <a:spcPts val="0"/>
              </a:spcBef>
              <a:buNone/>
            </a:pPr>
            <a:r>
              <a:rPr lang="ko"/>
              <a:t>관리적 역할 범주(managerial role categories)</a:t>
            </a:r>
          </a:p>
        </p:txBody>
      </p:sp>
      <p:graphicFrame>
        <p:nvGraphicFramePr>
          <p:cNvPr id="198" name="Shape 198"/>
          <p:cNvGraphicFramePr/>
          <p:nvPr/>
        </p:nvGraphicFramePr>
        <p:xfrm>
          <a:off x="311700" y="28840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{5FA45109-0C4F-46DA-887A-8C0ABC09E53C}</a:tableStyleId>
              </a:tblPr>
              <a:tblGrid>
                <a:gridCol w="2413000"/>
                <a:gridCol w="2413000"/>
                <a:gridCol w="2413000"/>
              </a:tblGrid>
              <a:tr h="381000"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ko"/>
                        <a:t>대인관계 관련 역할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ko"/>
                        <a:t>정보 관련 역할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ko"/>
                        <a:t>의사결정 관련 역학</a:t>
                      </a:r>
                    </a:p>
                  </a:txBody>
                  <a:tcPr marL="91425" marR="91425" marT="91425" marB="91425"/>
                </a:tc>
              </a:tr>
              <a:tr h="381000"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ko"/>
                        <a:t>리더</a:t>
                      </a:r>
                    </a:p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ko"/>
                        <a:t>대표자</a:t>
                      </a:r>
                    </a:p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ko"/>
                        <a:t>연결장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ko"/>
                        <a:t>모니터</a:t>
                      </a:r>
                    </a:p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ko"/>
                        <a:t>정보전달자</a:t>
                      </a:r>
                    </a:p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ko"/>
                        <a:t>대변인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ko"/>
                        <a:t>기업가</a:t>
                      </a:r>
                    </a:p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ko"/>
                        <a:t>위기관리자</a:t>
                      </a:r>
                    </a:p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ko"/>
                        <a:t>자원분배자</a:t>
                      </a:r>
                    </a:p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ko"/>
                        <a:t>협상가</a:t>
                      </a:r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  <p:sp>
        <p:nvSpPr>
          <p:cNvPr id="199" name="Shape 199"/>
          <p:cNvSpPr txBox="1"/>
          <p:nvPr/>
        </p:nvSpPr>
        <p:spPr>
          <a:xfrm>
            <a:off x="402775" y="4463425"/>
            <a:ext cx="5625600" cy="443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ko"/>
              <a:t>관리자 = 공식적 권한을 갖는 지위에 있는 사람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ko"/>
              <a:t>리더의 관리적 역할-대인관계 관련 역할</a:t>
            </a:r>
          </a:p>
        </p:txBody>
      </p:sp>
      <p:sp>
        <p:nvSpPr>
          <p:cNvPr id="205" name="Shape 20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spcAft>
                <a:spcPts val="0"/>
              </a:spcAft>
              <a:buNone/>
            </a:pPr>
            <a:r>
              <a:rPr lang="ko"/>
              <a:t>리더</a:t>
            </a:r>
          </a:p>
          <a:p>
            <a:pPr marL="457200" lvl="0" indent="-228600">
              <a:spcBef>
                <a:spcPts val="0"/>
              </a:spcBef>
              <a:buChar char="-"/>
            </a:pPr>
            <a:r>
              <a:rPr lang="ko"/>
              <a:t>부서의 효과적으로 운영해 조직 목표를 성취하기 위해서 관리 기능을 수행하는 역할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None/>
            </a:pPr>
            <a:r>
              <a:rPr lang="ko"/>
              <a:t>대표자</a:t>
            </a:r>
          </a:p>
          <a:p>
            <a:pPr marL="457200" lvl="0" indent="-228600">
              <a:spcBef>
                <a:spcPts val="0"/>
              </a:spcBef>
              <a:buChar char="-"/>
            </a:pPr>
            <a:r>
              <a:rPr lang="ko"/>
              <a:t>법적, 사회적 또는 공식적 및 상징적 활동으로 조직이나 부서를 대표할 때는 리더는 대표자 역할을 수행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None/>
            </a:pPr>
            <a:r>
              <a:rPr lang="ko"/>
              <a:t>연결자</a:t>
            </a:r>
          </a:p>
          <a:p>
            <a:pPr marL="457200" lvl="0" indent="-228600">
              <a:spcBef>
                <a:spcPts val="0"/>
              </a:spcBef>
              <a:buChar char="-"/>
            </a:pPr>
            <a:r>
              <a:rPr lang="ko"/>
              <a:t>부서 밖의 사람들과 상호작용 할때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ko"/>
              <a:t>리더의 관리적 역할-정보관련 역할</a:t>
            </a:r>
          </a:p>
        </p:txBody>
      </p:sp>
      <p:sp>
        <p:nvSpPr>
          <p:cNvPr id="211" name="Shape 21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spcAft>
                <a:spcPts val="0"/>
              </a:spcAft>
              <a:buNone/>
            </a:pPr>
            <a:r>
              <a:rPr lang="ko"/>
              <a:t>모니터(정보수집가)</a:t>
            </a:r>
          </a:p>
          <a:p>
            <a:pPr marL="457200" lvl="0" indent="-228600">
              <a:spcBef>
                <a:spcPts val="0"/>
              </a:spcBef>
              <a:buChar char="-"/>
            </a:pPr>
            <a:r>
              <a:rPr lang="ko"/>
              <a:t>타인과의 대화, 읽을거리, 회의, 경쟁사 등의 정보를 수집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None/>
            </a:pPr>
            <a:r>
              <a:rPr lang="ko"/>
              <a:t>정보전달자</a:t>
            </a:r>
          </a:p>
          <a:p>
            <a:pPr marL="457200" lvl="0" indent="-228600">
              <a:spcBef>
                <a:spcPts val="0"/>
              </a:spcBef>
              <a:buChar char="-"/>
            </a:pPr>
            <a:r>
              <a:rPr lang="ko"/>
              <a:t>조직 내부에 정보를 전달할 때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None/>
            </a:pPr>
            <a:r>
              <a:rPr lang="ko"/>
              <a:t>대변인</a:t>
            </a:r>
          </a:p>
          <a:p>
            <a:pPr marL="457200" lvl="0" indent="-228600">
              <a:spcBef>
                <a:spcPts val="0"/>
              </a:spcBef>
              <a:buChar char="-"/>
            </a:pPr>
            <a:r>
              <a:rPr lang="ko"/>
              <a:t>조직 외부에 정보를 전달할 때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39285"/>
              <a:buFont typeface="Arial"/>
              <a:buNone/>
            </a:pPr>
            <a:r>
              <a:rPr lang="ko"/>
              <a:t>리더의 관리적 역할-의사결정 관련 역할</a:t>
            </a:r>
          </a:p>
        </p:txBody>
      </p:sp>
      <p:sp>
        <p:nvSpPr>
          <p:cNvPr id="217" name="Shape 2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spcAft>
                <a:spcPts val="0"/>
              </a:spcAft>
              <a:buNone/>
            </a:pPr>
            <a:r>
              <a:rPr lang="ko"/>
              <a:t>기업가</a:t>
            </a:r>
          </a:p>
          <a:p>
            <a:pPr marL="457200" lvl="0" indent="-228600">
              <a:spcBef>
                <a:spcPts val="0"/>
              </a:spcBef>
              <a:buChar char="-"/>
            </a:pPr>
            <a:r>
              <a:rPr lang="ko"/>
              <a:t>제품이나 서비스를 혁신, 비즈니스 프로세스 개선들 주도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None/>
            </a:pPr>
            <a:r>
              <a:rPr lang="ko"/>
              <a:t>위기관리자</a:t>
            </a:r>
          </a:p>
          <a:p>
            <a:pPr marL="457200" lvl="0" indent="-228600">
              <a:spcBef>
                <a:spcPts val="0"/>
              </a:spcBef>
              <a:buChar char="-"/>
            </a:pPr>
            <a:r>
              <a:rPr lang="ko"/>
              <a:t>위기나 갈등 상황에서 올바른 행동을 취할 때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None/>
            </a:pPr>
            <a:r>
              <a:rPr lang="ko"/>
              <a:t>자원분배자</a:t>
            </a:r>
          </a:p>
          <a:p>
            <a:pPr marL="457200" lvl="0" indent="-228600">
              <a:spcBef>
                <a:spcPts val="0"/>
              </a:spcBef>
              <a:buChar char="-"/>
            </a:pPr>
            <a:r>
              <a:rPr lang="ko"/>
              <a:t>일정, 권한 요청, 예산 책정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None/>
            </a:pPr>
            <a:r>
              <a:rPr lang="ko"/>
              <a:t>협상가</a:t>
            </a:r>
          </a:p>
          <a:p>
            <a:pPr marL="457200" lvl="0" indent="-228600">
              <a:spcBef>
                <a:spcPts val="0"/>
              </a:spcBef>
              <a:buChar char="-"/>
            </a:pPr>
            <a:r>
              <a:rPr lang="ko"/>
              <a:t>판매, 구매, 임금지불, 인금인상 등의 거래를 할 때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Shape 2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ko"/>
              <a:t>리더십 이론 패러다임</a:t>
            </a:r>
          </a:p>
        </p:txBody>
      </p:sp>
      <p:sp>
        <p:nvSpPr>
          <p:cNvPr id="223" name="Shape 22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ko"/>
              <a:t>특성이론 - 성공한 리더들이 갖고 있는 특성(열정, 용모 등)</a:t>
            </a:r>
          </a:p>
          <a:p>
            <a:pPr lvl="0">
              <a:spcBef>
                <a:spcPts val="0"/>
              </a:spcBef>
              <a:buNone/>
            </a:pPr>
            <a:r>
              <a:rPr lang="ko"/>
              <a:t>행위이론 - 효과적 리더와 비효과적 리더의 행위의 차이점</a:t>
            </a:r>
          </a:p>
          <a:p>
            <a:pPr lvl="0">
              <a:spcBef>
                <a:spcPts val="0"/>
              </a:spcBef>
              <a:buNone/>
            </a:pPr>
            <a:r>
              <a:rPr lang="ko"/>
              <a:t>상황이론 - 리더와 추종자 및 상황에 기초한 적절한 리더십 스타일</a:t>
            </a:r>
          </a:p>
          <a:p>
            <a:pPr lvl="0">
              <a:spcBef>
                <a:spcPts val="0"/>
              </a:spcBef>
              <a:buNone/>
            </a:pPr>
            <a:r>
              <a:rPr lang="ko"/>
              <a:t>통합이론 - 특성, 행위, 상황이론을 통합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ko"/>
              <a:t>왜 리더십을 공부하는가?</a:t>
            </a:r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ko"/>
              <a:t>리더십 개발은 투자 대비 막대한 이익이 돌아올 수 있는 경쟁 우위로 여겨지기 때문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ko"/>
              <a:t>왜 리더십을 공부하는가?</a:t>
            </a:r>
          </a:p>
        </p:txBody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ko"/>
              <a:t>여러 사람들과 함께 일을 더 잘할 수 있기 때문</a:t>
            </a:r>
          </a:p>
          <a:p>
            <a:pPr lvl="0">
              <a:spcBef>
                <a:spcPts val="0"/>
              </a:spcBef>
              <a:buNone/>
            </a:pPr>
            <a:r>
              <a:rPr lang="ko"/>
              <a:t>개인적 삶과 직장 생활 모두에서 보다 성공할 수 있기 때문</a:t>
            </a:r>
          </a:p>
          <a:p>
            <a:pPr lvl="0">
              <a:spcBef>
                <a:spcPts val="0"/>
              </a:spcBef>
              <a:buNone/>
            </a:pPr>
            <a:r>
              <a:rPr lang="ko"/>
              <a:t>관리자이거나 관리자가 되고 싶다면 필요</a:t>
            </a:r>
          </a:p>
          <a:p>
            <a:pPr lvl="0">
              <a:spcBef>
                <a:spcPts val="0"/>
              </a:spcBef>
              <a:buNone/>
            </a:pPr>
            <a:r>
              <a:rPr lang="ko"/>
              <a:t>관리자에 전혀 관심이 없다고 해도 현재 직장에서 성공하기 위해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ko"/>
              <a:t>리더십의 5요소(1/6)</a:t>
            </a:r>
          </a:p>
        </p:txBody>
      </p:sp>
      <p:sp>
        <p:nvSpPr>
          <p:cNvPr id="73" name="Shape 73"/>
          <p:cNvSpPr/>
          <p:nvPr/>
        </p:nvSpPr>
        <p:spPr>
          <a:xfrm>
            <a:off x="3941550" y="2370370"/>
            <a:ext cx="1260900" cy="4593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ko"/>
              <a:t>리더십</a:t>
            </a:r>
          </a:p>
        </p:txBody>
      </p:sp>
      <p:cxnSp>
        <p:nvCxnSpPr>
          <p:cNvPr id="74" name="Shape 74"/>
          <p:cNvCxnSpPr>
            <a:stCxn id="73" idx="1"/>
            <a:endCxn id="75" idx="3"/>
          </p:cNvCxnSpPr>
          <p:nvPr/>
        </p:nvCxnSpPr>
        <p:spPr>
          <a:xfrm rot="10800000">
            <a:off x="3301050" y="2600020"/>
            <a:ext cx="6405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75" name="Shape 75"/>
          <p:cNvSpPr txBox="1"/>
          <p:nvPr/>
        </p:nvSpPr>
        <p:spPr>
          <a:xfrm>
            <a:off x="1775875" y="2396775"/>
            <a:ext cx="1525200" cy="4065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ko"/>
              <a:t>리더와 추종자들</a:t>
            </a:r>
          </a:p>
        </p:txBody>
      </p:sp>
      <p:sp>
        <p:nvSpPr>
          <p:cNvPr id="76" name="Shape 76"/>
          <p:cNvSpPr txBox="1"/>
          <p:nvPr/>
        </p:nvSpPr>
        <p:spPr>
          <a:xfrm>
            <a:off x="3809400" y="1413525"/>
            <a:ext cx="1525200" cy="4065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ko"/>
              <a:t>영향력</a:t>
            </a:r>
          </a:p>
        </p:txBody>
      </p:sp>
      <p:cxnSp>
        <p:nvCxnSpPr>
          <p:cNvPr id="77" name="Shape 77"/>
          <p:cNvCxnSpPr>
            <a:stCxn id="73" idx="0"/>
            <a:endCxn id="76" idx="2"/>
          </p:cNvCxnSpPr>
          <p:nvPr/>
        </p:nvCxnSpPr>
        <p:spPr>
          <a:xfrm rot="10800000">
            <a:off x="4572000" y="1820170"/>
            <a:ext cx="0" cy="550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78" name="Shape 78"/>
          <p:cNvSpPr txBox="1"/>
          <p:nvPr/>
        </p:nvSpPr>
        <p:spPr>
          <a:xfrm>
            <a:off x="5842925" y="2396775"/>
            <a:ext cx="1525200" cy="4065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ko"/>
              <a:t>조직목표</a:t>
            </a:r>
          </a:p>
        </p:txBody>
      </p:sp>
      <p:cxnSp>
        <p:nvCxnSpPr>
          <p:cNvPr id="79" name="Shape 79"/>
          <p:cNvCxnSpPr>
            <a:stCxn id="73" idx="3"/>
            <a:endCxn id="78" idx="1"/>
          </p:cNvCxnSpPr>
          <p:nvPr/>
        </p:nvCxnSpPr>
        <p:spPr>
          <a:xfrm>
            <a:off x="5202450" y="2600020"/>
            <a:ext cx="6405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80" name="Shape 80"/>
          <p:cNvSpPr txBox="1"/>
          <p:nvPr/>
        </p:nvSpPr>
        <p:spPr>
          <a:xfrm>
            <a:off x="4760100" y="3543825"/>
            <a:ext cx="1525200" cy="4065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ko"/>
              <a:t>사람들</a:t>
            </a:r>
          </a:p>
        </p:txBody>
      </p:sp>
      <p:sp>
        <p:nvSpPr>
          <p:cNvPr id="81" name="Shape 81"/>
          <p:cNvSpPr txBox="1"/>
          <p:nvPr/>
        </p:nvSpPr>
        <p:spPr>
          <a:xfrm>
            <a:off x="2858700" y="3543825"/>
            <a:ext cx="1525200" cy="4065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ko"/>
              <a:t>변화</a:t>
            </a:r>
          </a:p>
        </p:txBody>
      </p:sp>
      <p:cxnSp>
        <p:nvCxnSpPr>
          <p:cNvPr id="82" name="Shape 82"/>
          <p:cNvCxnSpPr>
            <a:endCxn id="81" idx="0"/>
          </p:cNvCxnSpPr>
          <p:nvPr/>
        </p:nvCxnSpPr>
        <p:spPr>
          <a:xfrm flipH="1">
            <a:off x="3621300" y="2839125"/>
            <a:ext cx="696600" cy="704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83" name="Shape 83"/>
          <p:cNvCxnSpPr>
            <a:endCxn id="80" idx="0"/>
          </p:cNvCxnSpPr>
          <p:nvPr/>
        </p:nvCxnSpPr>
        <p:spPr>
          <a:xfrm>
            <a:off x="4932000" y="2845725"/>
            <a:ext cx="590700" cy="6981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39285"/>
              <a:buFont typeface="Arial"/>
              <a:buNone/>
            </a:pPr>
            <a:r>
              <a:rPr lang="ko"/>
              <a:t>리더십의 5요소(2/6)</a:t>
            </a:r>
          </a:p>
        </p:txBody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o"/>
              <a:t>리더 십은 리더와 추종자들이 서로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o"/>
              <a:t>영향력을 주고 받음(쌍방향)</a:t>
            </a:r>
          </a:p>
          <a:p>
            <a:pPr lvl="0">
              <a:spcBef>
                <a:spcPts val="0"/>
              </a:spcBef>
              <a:buNone/>
            </a:pPr>
            <a:endParaRPr/>
          </a:p>
          <a:p>
            <a:pPr lvl="0">
              <a:spcBef>
                <a:spcPts val="0"/>
              </a:spcBef>
              <a:spcAft>
                <a:spcPts val="0"/>
              </a:spcAft>
              <a:buNone/>
            </a:pPr>
            <a:r>
              <a:rPr lang="ko"/>
              <a:t>모든 관리자는 계획, 조직, 지휘, 통제라는 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None/>
            </a:pPr>
            <a:r>
              <a:rPr lang="ko"/>
              <a:t>4가지 기능 수행하므로 리더십의 관리자가 수행하는 직무의 일부분</a:t>
            </a:r>
          </a:p>
          <a:p>
            <a:pPr lvl="0">
              <a:spcBef>
                <a:spcPts val="0"/>
              </a:spcBef>
              <a:buNone/>
            </a:pPr>
            <a:endParaRPr/>
          </a:p>
          <a:p>
            <a:pPr lvl="0">
              <a:spcBef>
                <a:spcPts val="0"/>
              </a:spcBef>
              <a:buNone/>
            </a:pPr>
            <a:r>
              <a:rPr lang="ko"/>
              <a:t>리더는 항상 다른 사람들에게 영향력을 행사하는 능력을 갖고 있으며, 리더는 관리자일 수도 있고 아닐 수도 있다.</a:t>
            </a:r>
          </a:p>
          <a:p>
            <a:pPr lvl="0">
              <a:spcBef>
                <a:spcPts val="0"/>
              </a:spcBef>
              <a:buNone/>
            </a:pPr>
            <a:r>
              <a:rPr lang="ko"/>
              <a:t>효과적인 리더에게 필요한 자질은 효과적인 추종자에 필요한 자질과 동일하다.</a:t>
            </a:r>
          </a:p>
        </p:txBody>
      </p:sp>
      <p:grpSp>
        <p:nvGrpSpPr>
          <p:cNvPr id="90" name="Shape 90"/>
          <p:cNvGrpSpPr/>
          <p:nvPr/>
        </p:nvGrpSpPr>
        <p:grpSpPr>
          <a:xfrm>
            <a:off x="4653214" y="528293"/>
            <a:ext cx="4179088" cy="1976674"/>
            <a:chOff x="1775875" y="1413525"/>
            <a:chExt cx="5592250" cy="2536800"/>
          </a:xfrm>
        </p:grpSpPr>
        <p:sp>
          <p:nvSpPr>
            <p:cNvPr id="91" name="Shape 91"/>
            <p:cNvSpPr/>
            <p:nvPr/>
          </p:nvSpPr>
          <p:spPr>
            <a:xfrm>
              <a:off x="3941550" y="2370370"/>
              <a:ext cx="1260900" cy="459300"/>
            </a:xfrm>
            <a:prstGeom prst="rect">
              <a:avLst/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ko" sz="1000"/>
                <a:t>리더십</a:t>
              </a:r>
            </a:p>
          </p:txBody>
        </p:sp>
        <p:cxnSp>
          <p:nvCxnSpPr>
            <p:cNvPr id="92" name="Shape 92"/>
            <p:cNvCxnSpPr>
              <a:stCxn id="91" idx="1"/>
              <a:endCxn id="93" idx="3"/>
            </p:cNvCxnSpPr>
            <p:nvPr/>
          </p:nvCxnSpPr>
          <p:spPr>
            <a:xfrm rot="10800000">
              <a:off x="3301350" y="2600020"/>
              <a:ext cx="640200" cy="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lg" len="lg"/>
              <a:tailEnd type="triangle" w="lg" len="lg"/>
            </a:ln>
          </p:spPr>
        </p:cxnSp>
        <p:sp>
          <p:nvSpPr>
            <p:cNvPr id="93" name="Shape 93"/>
            <p:cNvSpPr txBox="1"/>
            <p:nvPr/>
          </p:nvSpPr>
          <p:spPr>
            <a:xfrm>
              <a:off x="1775875" y="2396775"/>
              <a:ext cx="1525200" cy="4065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25" tIns="91425" rIns="91425" bIns="91425" anchor="t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ko" sz="1000">
                  <a:solidFill>
                    <a:srgbClr val="FF0000"/>
                  </a:solidFill>
                </a:rPr>
                <a:t>리더와 추종자들</a:t>
              </a:r>
            </a:p>
          </p:txBody>
        </p:sp>
        <p:sp>
          <p:nvSpPr>
            <p:cNvPr id="94" name="Shape 94"/>
            <p:cNvSpPr txBox="1"/>
            <p:nvPr/>
          </p:nvSpPr>
          <p:spPr>
            <a:xfrm>
              <a:off x="3809400" y="1413525"/>
              <a:ext cx="1525200" cy="4065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25" tIns="91425" rIns="91425" bIns="91425" anchor="t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ko" sz="1000"/>
                <a:t>영향력</a:t>
              </a:r>
            </a:p>
          </p:txBody>
        </p:sp>
        <p:cxnSp>
          <p:nvCxnSpPr>
            <p:cNvPr id="95" name="Shape 95"/>
            <p:cNvCxnSpPr>
              <a:stCxn id="91" idx="0"/>
              <a:endCxn id="94" idx="2"/>
            </p:cNvCxnSpPr>
            <p:nvPr/>
          </p:nvCxnSpPr>
          <p:spPr>
            <a:xfrm rot="10800000">
              <a:off x="4572000" y="1820170"/>
              <a:ext cx="0" cy="5502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lg" len="lg"/>
              <a:tailEnd type="triangle" w="lg" len="lg"/>
            </a:ln>
          </p:spPr>
        </p:cxnSp>
        <p:sp>
          <p:nvSpPr>
            <p:cNvPr id="96" name="Shape 96"/>
            <p:cNvSpPr txBox="1"/>
            <p:nvPr/>
          </p:nvSpPr>
          <p:spPr>
            <a:xfrm>
              <a:off x="5842925" y="2396775"/>
              <a:ext cx="1525200" cy="4065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25" tIns="91425" rIns="91425" bIns="91425" anchor="t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ko" sz="1000"/>
                <a:t>조직목표</a:t>
              </a:r>
            </a:p>
          </p:txBody>
        </p:sp>
        <p:cxnSp>
          <p:nvCxnSpPr>
            <p:cNvPr id="97" name="Shape 97"/>
            <p:cNvCxnSpPr>
              <a:stCxn id="91" idx="3"/>
              <a:endCxn id="96" idx="1"/>
            </p:cNvCxnSpPr>
            <p:nvPr/>
          </p:nvCxnSpPr>
          <p:spPr>
            <a:xfrm>
              <a:off x="5202450" y="2600020"/>
              <a:ext cx="640200" cy="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lg" len="lg"/>
              <a:tailEnd type="triangle" w="lg" len="lg"/>
            </a:ln>
          </p:spPr>
        </p:cxnSp>
        <p:sp>
          <p:nvSpPr>
            <p:cNvPr id="98" name="Shape 98"/>
            <p:cNvSpPr txBox="1"/>
            <p:nvPr/>
          </p:nvSpPr>
          <p:spPr>
            <a:xfrm>
              <a:off x="4760100" y="3543825"/>
              <a:ext cx="1525200" cy="4065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25" tIns="91425" rIns="91425" bIns="91425" anchor="t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ko" sz="1000"/>
                <a:t>사람들</a:t>
              </a:r>
            </a:p>
          </p:txBody>
        </p:sp>
        <p:sp>
          <p:nvSpPr>
            <p:cNvPr id="99" name="Shape 99"/>
            <p:cNvSpPr txBox="1"/>
            <p:nvPr/>
          </p:nvSpPr>
          <p:spPr>
            <a:xfrm>
              <a:off x="2858700" y="3543825"/>
              <a:ext cx="1525200" cy="4065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25" tIns="91425" rIns="91425" bIns="91425" anchor="t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ko" sz="1000"/>
                <a:t>변화</a:t>
              </a:r>
            </a:p>
          </p:txBody>
        </p:sp>
        <p:cxnSp>
          <p:nvCxnSpPr>
            <p:cNvPr id="100" name="Shape 100"/>
            <p:cNvCxnSpPr>
              <a:endCxn id="99" idx="0"/>
            </p:cNvCxnSpPr>
            <p:nvPr/>
          </p:nvCxnSpPr>
          <p:spPr>
            <a:xfrm flipH="1">
              <a:off x="3621300" y="2839125"/>
              <a:ext cx="696000" cy="7047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lg" len="lg"/>
              <a:tailEnd type="triangle" w="lg" len="lg"/>
            </a:ln>
          </p:spPr>
        </p:cxnSp>
        <p:cxnSp>
          <p:nvCxnSpPr>
            <p:cNvPr id="101" name="Shape 101"/>
            <p:cNvCxnSpPr>
              <a:endCxn id="98" idx="0"/>
            </p:cNvCxnSpPr>
            <p:nvPr/>
          </p:nvCxnSpPr>
          <p:spPr>
            <a:xfrm>
              <a:off x="4931400" y="2845425"/>
              <a:ext cx="591300" cy="6984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lg" len="lg"/>
              <a:tailEnd type="triangle" w="lg" len="lg"/>
            </a:ln>
          </p:spPr>
        </p:cxn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ko"/>
              <a:t>리더십의 5요소(3/6)</a:t>
            </a:r>
          </a:p>
        </p:txBody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spcAft>
                <a:spcPts val="0"/>
              </a:spcAft>
              <a:buNone/>
            </a:pPr>
            <a:r>
              <a:rPr lang="ko"/>
              <a:t>영향력(influencing)이란, 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ko"/>
              <a:t>리더가 아이디어를 전달하여 추종자들이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ko"/>
              <a:t>수용하도록하고, 변화를 통하여 아이디어를 지원하고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ko"/>
              <a:t>시행하도록 동기부여시키는 과정을 말함.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ko"/>
              <a:t>영향력은 리더십의 본질</a:t>
            </a:r>
          </a:p>
        </p:txBody>
      </p:sp>
      <p:grpSp>
        <p:nvGrpSpPr>
          <p:cNvPr id="108" name="Shape 108"/>
          <p:cNvGrpSpPr/>
          <p:nvPr/>
        </p:nvGrpSpPr>
        <p:grpSpPr>
          <a:xfrm>
            <a:off x="4653214" y="528293"/>
            <a:ext cx="4179088" cy="1976674"/>
            <a:chOff x="1775875" y="1413525"/>
            <a:chExt cx="5592250" cy="2536800"/>
          </a:xfrm>
        </p:grpSpPr>
        <p:sp>
          <p:nvSpPr>
            <p:cNvPr id="109" name="Shape 109"/>
            <p:cNvSpPr/>
            <p:nvPr/>
          </p:nvSpPr>
          <p:spPr>
            <a:xfrm>
              <a:off x="3941550" y="2370370"/>
              <a:ext cx="1260900" cy="459300"/>
            </a:xfrm>
            <a:prstGeom prst="rect">
              <a:avLst/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ko" sz="1000"/>
                <a:t>리더십</a:t>
              </a:r>
            </a:p>
          </p:txBody>
        </p:sp>
        <p:cxnSp>
          <p:nvCxnSpPr>
            <p:cNvPr id="110" name="Shape 110"/>
            <p:cNvCxnSpPr>
              <a:stCxn id="109" idx="1"/>
              <a:endCxn id="111" idx="3"/>
            </p:cNvCxnSpPr>
            <p:nvPr/>
          </p:nvCxnSpPr>
          <p:spPr>
            <a:xfrm rot="10800000">
              <a:off x="3301350" y="2600020"/>
              <a:ext cx="640200" cy="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lg" len="lg"/>
              <a:tailEnd type="triangle" w="lg" len="lg"/>
            </a:ln>
          </p:spPr>
        </p:cxnSp>
        <p:sp>
          <p:nvSpPr>
            <p:cNvPr id="111" name="Shape 111"/>
            <p:cNvSpPr txBox="1"/>
            <p:nvPr/>
          </p:nvSpPr>
          <p:spPr>
            <a:xfrm>
              <a:off x="1775875" y="2396775"/>
              <a:ext cx="1525200" cy="4065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25" tIns="91425" rIns="91425" bIns="91425" anchor="t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ko" sz="1000"/>
                <a:t>리더와 추종자들</a:t>
              </a:r>
            </a:p>
          </p:txBody>
        </p:sp>
        <p:sp>
          <p:nvSpPr>
            <p:cNvPr id="112" name="Shape 112"/>
            <p:cNvSpPr txBox="1"/>
            <p:nvPr/>
          </p:nvSpPr>
          <p:spPr>
            <a:xfrm>
              <a:off x="3809400" y="1413525"/>
              <a:ext cx="1525200" cy="4065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25" tIns="91425" rIns="91425" bIns="91425" anchor="t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ko" sz="1000">
                  <a:solidFill>
                    <a:srgbClr val="FF0000"/>
                  </a:solidFill>
                </a:rPr>
                <a:t>영향력</a:t>
              </a:r>
            </a:p>
          </p:txBody>
        </p:sp>
        <p:cxnSp>
          <p:nvCxnSpPr>
            <p:cNvPr id="113" name="Shape 113"/>
            <p:cNvCxnSpPr>
              <a:stCxn id="109" idx="0"/>
              <a:endCxn id="112" idx="2"/>
            </p:cNvCxnSpPr>
            <p:nvPr/>
          </p:nvCxnSpPr>
          <p:spPr>
            <a:xfrm rot="10800000">
              <a:off x="4572000" y="1820170"/>
              <a:ext cx="0" cy="5502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lg" len="lg"/>
              <a:tailEnd type="triangle" w="lg" len="lg"/>
            </a:ln>
          </p:spPr>
        </p:cxnSp>
        <p:sp>
          <p:nvSpPr>
            <p:cNvPr id="114" name="Shape 114"/>
            <p:cNvSpPr txBox="1"/>
            <p:nvPr/>
          </p:nvSpPr>
          <p:spPr>
            <a:xfrm>
              <a:off x="5842925" y="2396775"/>
              <a:ext cx="1525200" cy="4065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25" tIns="91425" rIns="91425" bIns="91425" anchor="t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ko" sz="1000"/>
                <a:t>조직목표</a:t>
              </a:r>
            </a:p>
          </p:txBody>
        </p:sp>
        <p:cxnSp>
          <p:nvCxnSpPr>
            <p:cNvPr id="115" name="Shape 115"/>
            <p:cNvCxnSpPr>
              <a:stCxn id="109" idx="3"/>
              <a:endCxn id="114" idx="1"/>
            </p:cNvCxnSpPr>
            <p:nvPr/>
          </p:nvCxnSpPr>
          <p:spPr>
            <a:xfrm>
              <a:off x="5202450" y="2600020"/>
              <a:ext cx="640200" cy="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lg" len="lg"/>
              <a:tailEnd type="triangle" w="lg" len="lg"/>
            </a:ln>
          </p:spPr>
        </p:cxnSp>
        <p:sp>
          <p:nvSpPr>
            <p:cNvPr id="116" name="Shape 116"/>
            <p:cNvSpPr txBox="1"/>
            <p:nvPr/>
          </p:nvSpPr>
          <p:spPr>
            <a:xfrm>
              <a:off x="4760100" y="3543825"/>
              <a:ext cx="1525200" cy="4065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25" tIns="91425" rIns="91425" bIns="91425" anchor="t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ko" sz="1000"/>
                <a:t>사람들</a:t>
              </a:r>
            </a:p>
          </p:txBody>
        </p:sp>
        <p:sp>
          <p:nvSpPr>
            <p:cNvPr id="117" name="Shape 117"/>
            <p:cNvSpPr txBox="1"/>
            <p:nvPr/>
          </p:nvSpPr>
          <p:spPr>
            <a:xfrm>
              <a:off x="2858700" y="3543825"/>
              <a:ext cx="1525200" cy="4065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25" tIns="91425" rIns="91425" bIns="91425" anchor="t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ko" sz="1000"/>
                <a:t>변화</a:t>
              </a:r>
            </a:p>
          </p:txBody>
        </p:sp>
        <p:cxnSp>
          <p:nvCxnSpPr>
            <p:cNvPr id="118" name="Shape 118"/>
            <p:cNvCxnSpPr>
              <a:endCxn id="117" idx="0"/>
            </p:cNvCxnSpPr>
            <p:nvPr/>
          </p:nvCxnSpPr>
          <p:spPr>
            <a:xfrm flipH="1">
              <a:off x="3621300" y="2839125"/>
              <a:ext cx="696000" cy="7047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lg" len="lg"/>
              <a:tailEnd type="triangle" w="lg" len="lg"/>
            </a:ln>
          </p:spPr>
        </p:cxnSp>
        <p:cxnSp>
          <p:nvCxnSpPr>
            <p:cNvPr id="119" name="Shape 119"/>
            <p:cNvCxnSpPr>
              <a:endCxn id="116" idx="0"/>
            </p:cNvCxnSpPr>
            <p:nvPr/>
          </p:nvCxnSpPr>
          <p:spPr>
            <a:xfrm>
              <a:off x="4931400" y="2845425"/>
              <a:ext cx="591300" cy="6984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lg" len="lg"/>
              <a:tailEnd type="triangle" w="lg" len="lg"/>
            </a:ln>
          </p:spPr>
        </p:cxn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ko"/>
              <a:t>리더십의 5요소(4/6)</a:t>
            </a:r>
          </a:p>
        </p:txBody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spcAft>
                <a:spcPts val="0"/>
              </a:spcAft>
              <a:buNone/>
            </a:pPr>
            <a:r>
              <a:rPr lang="ko"/>
              <a:t>효과적인 리더는 공유된 목표들을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ko"/>
              <a:t>성취하기 위해 추종자들에게 영향력을 행사</a:t>
            </a:r>
          </a:p>
        </p:txBody>
      </p:sp>
      <p:grpSp>
        <p:nvGrpSpPr>
          <p:cNvPr id="126" name="Shape 126"/>
          <p:cNvGrpSpPr/>
          <p:nvPr/>
        </p:nvGrpSpPr>
        <p:grpSpPr>
          <a:xfrm>
            <a:off x="4653214" y="528293"/>
            <a:ext cx="4179088" cy="1976674"/>
            <a:chOff x="1775875" y="1413525"/>
            <a:chExt cx="5592250" cy="2536800"/>
          </a:xfrm>
        </p:grpSpPr>
        <p:sp>
          <p:nvSpPr>
            <p:cNvPr id="127" name="Shape 127"/>
            <p:cNvSpPr/>
            <p:nvPr/>
          </p:nvSpPr>
          <p:spPr>
            <a:xfrm>
              <a:off x="3941550" y="2370370"/>
              <a:ext cx="1260900" cy="459300"/>
            </a:xfrm>
            <a:prstGeom prst="rect">
              <a:avLst/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ko" sz="1000"/>
                <a:t>리더십</a:t>
              </a:r>
            </a:p>
          </p:txBody>
        </p:sp>
        <p:cxnSp>
          <p:nvCxnSpPr>
            <p:cNvPr id="128" name="Shape 128"/>
            <p:cNvCxnSpPr>
              <a:stCxn id="127" idx="1"/>
              <a:endCxn id="129" idx="3"/>
            </p:cNvCxnSpPr>
            <p:nvPr/>
          </p:nvCxnSpPr>
          <p:spPr>
            <a:xfrm rot="10800000">
              <a:off x="3301350" y="2600020"/>
              <a:ext cx="640200" cy="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lg" len="lg"/>
              <a:tailEnd type="triangle" w="lg" len="lg"/>
            </a:ln>
          </p:spPr>
        </p:cxnSp>
        <p:sp>
          <p:nvSpPr>
            <p:cNvPr id="129" name="Shape 129"/>
            <p:cNvSpPr txBox="1"/>
            <p:nvPr/>
          </p:nvSpPr>
          <p:spPr>
            <a:xfrm>
              <a:off x="1775875" y="2396775"/>
              <a:ext cx="1525200" cy="4065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25" tIns="91425" rIns="91425" bIns="91425" anchor="t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ko" sz="1000"/>
                <a:t>리더와 추종자들</a:t>
              </a:r>
            </a:p>
          </p:txBody>
        </p:sp>
        <p:sp>
          <p:nvSpPr>
            <p:cNvPr id="130" name="Shape 130"/>
            <p:cNvSpPr txBox="1"/>
            <p:nvPr/>
          </p:nvSpPr>
          <p:spPr>
            <a:xfrm>
              <a:off x="3809400" y="1413525"/>
              <a:ext cx="1525200" cy="4065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25" tIns="91425" rIns="91425" bIns="91425" anchor="t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ko" sz="1000"/>
                <a:t>영향력</a:t>
              </a:r>
            </a:p>
          </p:txBody>
        </p:sp>
        <p:cxnSp>
          <p:nvCxnSpPr>
            <p:cNvPr id="131" name="Shape 131"/>
            <p:cNvCxnSpPr>
              <a:stCxn id="127" idx="0"/>
              <a:endCxn id="130" idx="2"/>
            </p:cNvCxnSpPr>
            <p:nvPr/>
          </p:nvCxnSpPr>
          <p:spPr>
            <a:xfrm rot="10800000">
              <a:off x="4572000" y="1820170"/>
              <a:ext cx="0" cy="5502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lg" len="lg"/>
              <a:tailEnd type="triangle" w="lg" len="lg"/>
            </a:ln>
          </p:spPr>
        </p:cxnSp>
        <p:sp>
          <p:nvSpPr>
            <p:cNvPr id="132" name="Shape 132"/>
            <p:cNvSpPr txBox="1"/>
            <p:nvPr/>
          </p:nvSpPr>
          <p:spPr>
            <a:xfrm>
              <a:off x="5842925" y="2396775"/>
              <a:ext cx="1525200" cy="4065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25" tIns="91425" rIns="91425" bIns="91425" anchor="t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ko" sz="1000">
                  <a:solidFill>
                    <a:srgbClr val="FF0000"/>
                  </a:solidFill>
                </a:rPr>
                <a:t>조직목표</a:t>
              </a:r>
            </a:p>
          </p:txBody>
        </p:sp>
        <p:cxnSp>
          <p:nvCxnSpPr>
            <p:cNvPr id="133" name="Shape 133"/>
            <p:cNvCxnSpPr>
              <a:stCxn id="127" idx="3"/>
              <a:endCxn id="132" idx="1"/>
            </p:cNvCxnSpPr>
            <p:nvPr/>
          </p:nvCxnSpPr>
          <p:spPr>
            <a:xfrm>
              <a:off x="5202450" y="2600020"/>
              <a:ext cx="640200" cy="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lg" len="lg"/>
              <a:tailEnd type="triangle" w="lg" len="lg"/>
            </a:ln>
          </p:spPr>
        </p:cxnSp>
        <p:sp>
          <p:nvSpPr>
            <p:cNvPr id="134" name="Shape 134"/>
            <p:cNvSpPr txBox="1"/>
            <p:nvPr/>
          </p:nvSpPr>
          <p:spPr>
            <a:xfrm>
              <a:off x="4760100" y="3543825"/>
              <a:ext cx="1525200" cy="4065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25" tIns="91425" rIns="91425" bIns="91425" anchor="t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ko" sz="1000"/>
                <a:t>사람들</a:t>
              </a:r>
            </a:p>
          </p:txBody>
        </p:sp>
        <p:sp>
          <p:nvSpPr>
            <p:cNvPr id="135" name="Shape 135"/>
            <p:cNvSpPr txBox="1"/>
            <p:nvPr/>
          </p:nvSpPr>
          <p:spPr>
            <a:xfrm>
              <a:off x="2858700" y="3543825"/>
              <a:ext cx="1525200" cy="4065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25" tIns="91425" rIns="91425" bIns="91425" anchor="t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ko" sz="1000"/>
                <a:t>변화</a:t>
              </a:r>
            </a:p>
          </p:txBody>
        </p:sp>
        <p:cxnSp>
          <p:nvCxnSpPr>
            <p:cNvPr id="136" name="Shape 136"/>
            <p:cNvCxnSpPr>
              <a:endCxn id="135" idx="0"/>
            </p:cNvCxnSpPr>
            <p:nvPr/>
          </p:nvCxnSpPr>
          <p:spPr>
            <a:xfrm flipH="1">
              <a:off x="3621300" y="2839125"/>
              <a:ext cx="696000" cy="7047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lg" len="lg"/>
              <a:tailEnd type="triangle" w="lg" len="lg"/>
            </a:ln>
          </p:spPr>
        </p:cxnSp>
        <p:cxnSp>
          <p:nvCxnSpPr>
            <p:cNvPr id="137" name="Shape 137"/>
            <p:cNvCxnSpPr>
              <a:endCxn id="134" idx="0"/>
            </p:cNvCxnSpPr>
            <p:nvPr/>
          </p:nvCxnSpPr>
          <p:spPr>
            <a:xfrm>
              <a:off x="4931400" y="2845425"/>
              <a:ext cx="591300" cy="6984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lg" len="lg"/>
              <a:tailEnd type="triangle" w="lg" len="lg"/>
            </a:ln>
          </p:spPr>
        </p:cxn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ko"/>
              <a:t>리더십의 5요소(5/6)</a:t>
            </a:r>
          </a:p>
        </p:txBody>
      </p:sp>
      <p:sp>
        <p:nvSpPr>
          <p:cNvPr id="143" name="Shape 14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ko"/>
              <a:t>리더는</a:t>
            </a:r>
          </a:p>
          <a:p>
            <a:pPr marL="457200" lvl="0" indent="-317500" rtl="0">
              <a:spcBef>
                <a:spcPts val="0"/>
              </a:spcBef>
              <a:buSzPct val="100000"/>
              <a:buChar char="-"/>
            </a:pPr>
            <a:r>
              <a:rPr lang="ko" sz="1400"/>
              <a:t>현재 상황을 변화시키기 위해</a:t>
            </a:r>
          </a:p>
          <a:p>
            <a:pPr marL="457200" lvl="0" indent="-317500" rtl="0">
              <a:spcBef>
                <a:spcPts val="0"/>
              </a:spcBef>
              <a:buSzPct val="100000"/>
              <a:buChar char="-"/>
            </a:pPr>
            <a:r>
              <a:rPr lang="ko" sz="1400"/>
              <a:t>업무 프로세스를 개선하기 위해</a:t>
            </a:r>
          </a:p>
          <a:p>
            <a:pPr marL="457200" lvl="0" indent="-317500" rtl="0">
              <a:spcBef>
                <a:spcPts val="0"/>
              </a:spcBef>
              <a:buSzPct val="100000"/>
              <a:buChar char="-"/>
            </a:pPr>
            <a:r>
              <a:rPr lang="ko" sz="1400"/>
              <a:t>새롭고 혁신적인 제품 또는 서비스를 개발하기 위해</a:t>
            </a:r>
          </a:p>
          <a:p>
            <a:pPr lvl="0" rtl="0">
              <a:spcBef>
                <a:spcPts val="0"/>
              </a:spcBef>
              <a:buNone/>
            </a:pPr>
            <a:r>
              <a:rPr lang="ko"/>
              <a:t>추종자들에게 조언을 요청하므로써 변화를 유도함.</a:t>
            </a:r>
          </a:p>
        </p:txBody>
      </p:sp>
      <p:grpSp>
        <p:nvGrpSpPr>
          <p:cNvPr id="144" name="Shape 144"/>
          <p:cNvGrpSpPr/>
          <p:nvPr/>
        </p:nvGrpSpPr>
        <p:grpSpPr>
          <a:xfrm>
            <a:off x="4653214" y="528293"/>
            <a:ext cx="4179088" cy="1976674"/>
            <a:chOff x="1775875" y="1413525"/>
            <a:chExt cx="5592250" cy="2536800"/>
          </a:xfrm>
        </p:grpSpPr>
        <p:sp>
          <p:nvSpPr>
            <p:cNvPr id="145" name="Shape 145"/>
            <p:cNvSpPr/>
            <p:nvPr/>
          </p:nvSpPr>
          <p:spPr>
            <a:xfrm>
              <a:off x="3941550" y="2370370"/>
              <a:ext cx="1260900" cy="459300"/>
            </a:xfrm>
            <a:prstGeom prst="rect">
              <a:avLst/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ko" sz="1000"/>
                <a:t>리더십</a:t>
              </a:r>
            </a:p>
          </p:txBody>
        </p:sp>
        <p:cxnSp>
          <p:nvCxnSpPr>
            <p:cNvPr id="146" name="Shape 146"/>
            <p:cNvCxnSpPr>
              <a:stCxn id="145" idx="1"/>
              <a:endCxn id="147" idx="3"/>
            </p:cNvCxnSpPr>
            <p:nvPr/>
          </p:nvCxnSpPr>
          <p:spPr>
            <a:xfrm rot="10800000">
              <a:off x="3301350" y="2600020"/>
              <a:ext cx="640200" cy="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lg" len="lg"/>
              <a:tailEnd type="triangle" w="lg" len="lg"/>
            </a:ln>
          </p:spPr>
        </p:cxnSp>
        <p:sp>
          <p:nvSpPr>
            <p:cNvPr id="147" name="Shape 147"/>
            <p:cNvSpPr txBox="1"/>
            <p:nvPr/>
          </p:nvSpPr>
          <p:spPr>
            <a:xfrm>
              <a:off x="1775875" y="2396775"/>
              <a:ext cx="1525200" cy="4065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25" tIns="91425" rIns="91425" bIns="91425" anchor="t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ko" sz="1000"/>
                <a:t>리더와 추종자들</a:t>
              </a:r>
            </a:p>
          </p:txBody>
        </p:sp>
        <p:sp>
          <p:nvSpPr>
            <p:cNvPr id="148" name="Shape 148"/>
            <p:cNvSpPr txBox="1"/>
            <p:nvPr/>
          </p:nvSpPr>
          <p:spPr>
            <a:xfrm>
              <a:off x="3809400" y="1413525"/>
              <a:ext cx="1525200" cy="4065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25" tIns="91425" rIns="91425" bIns="91425" anchor="t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ko" sz="1000"/>
                <a:t>영향력</a:t>
              </a:r>
            </a:p>
          </p:txBody>
        </p:sp>
        <p:cxnSp>
          <p:nvCxnSpPr>
            <p:cNvPr id="149" name="Shape 149"/>
            <p:cNvCxnSpPr>
              <a:stCxn id="145" idx="0"/>
              <a:endCxn id="148" idx="2"/>
            </p:cNvCxnSpPr>
            <p:nvPr/>
          </p:nvCxnSpPr>
          <p:spPr>
            <a:xfrm rot="10800000">
              <a:off x="4572000" y="1820170"/>
              <a:ext cx="0" cy="5502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lg" len="lg"/>
              <a:tailEnd type="triangle" w="lg" len="lg"/>
            </a:ln>
          </p:spPr>
        </p:cxnSp>
        <p:sp>
          <p:nvSpPr>
            <p:cNvPr id="150" name="Shape 150"/>
            <p:cNvSpPr txBox="1"/>
            <p:nvPr/>
          </p:nvSpPr>
          <p:spPr>
            <a:xfrm>
              <a:off x="5842925" y="2396775"/>
              <a:ext cx="1525200" cy="4065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25" tIns="91425" rIns="91425" bIns="91425" anchor="t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ko" sz="1000"/>
                <a:t>조직목표</a:t>
              </a:r>
            </a:p>
          </p:txBody>
        </p:sp>
        <p:cxnSp>
          <p:nvCxnSpPr>
            <p:cNvPr id="151" name="Shape 151"/>
            <p:cNvCxnSpPr>
              <a:stCxn id="145" idx="3"/>
              <a:endCxn id="150" idx="1"/>
            </p:cNvCxnSpPr>
            <p:nvPr/>
          </p:nvCxnSpPr>
          <p:spPr>
            <a:xfrm>
              <a:off x="5202450" y="2600020"/>
              <a:ext cx="640200" cy="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lg" len="lg"/>
              <a:tailEnd type="triangle" w="lg" len="lg"/>
            </a:ln>
          </p:spPr>
        </p:cxnSp>
        <p:sp>
          <p:nvSpPr>
            <p:cNvPr id="152" name="Shape 152"/>
            <p:cNvSpPr txBox="1"/>
            <p:nvPr/>
          </p:nvSpPr>
          <p:spPr>
            <a:xfrm>
              <a:off x="4760100" y="3543825"/>
              <a:ext cx="1525200" cy="4065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25" tIns="91425" rIns="91425" bIns="91425" anchor="t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ko" sz="1000"/>
                <a:t>사람들</a:t>
              </a:r>
            </a:p>
          </p:txBody>
        </p:sp>
        <p:sp>
          <p:nvSpPr>
            <p:cNvPr id="153" name="Shape 153"/>
            <p:cNvSpPr txBox="1"/>
            <p:nvPr/>
          </p:nvSpPr>
          <p:spPr>
            <a:xfrm>
              <a:off x="2858700" y="3543825"/>
              <a:ext cx="1525200" cy="4065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25" tIns="91425" rIns="91425" bIns="91425" anchor="t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ko" sz="1000">
                  <a:solidFill>
                    <a:srgbClr val="FF0000"/>
                  </a:solidFill>
                </a:rPr>
                <a:t>변화</a:t>
              </a:r>
            </a:p>
          </p:txBody>
        </p:sp>
        <p:cxnSp>
          <p:nvCxnSpPr>
            <p:cNvPr id="154" name="Shape 154"/>
            <p:cNvCxnSpPr>
              <a:endCxn id="153" idx="0"/>
            </p:cNvCxnSpPr>
            <p:nvPr/>
          </p:nvCxnSpPr>
          <p:spPr>
            <a:xfrm flipH="1">
              <a:off x="3621300" y="2839125"/>
              <a:ext cx="696000" cy="7047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lg" len="lg"/>
              <a:tailEnd type="triangle" w="lg" len="lg"/>
            </a:ln>
          </p:spPr>
        </p:cxnSp>
        <p:cxnSp>
          <p:nvCxnSpPr>
            <p:cNvPr id="155" name="Shape 155"/>
            <p:cNvCxnSpPr>
              <a:endCxn id="152" idx="0"/>
            </p:cNvCxnSpPr>
            <p:nvPr/>
          </p:nvCxnSpPr>
          <p:spPr>
            <a:xfrm>
              <a:off x="4931400" y="2845425"/>
              <a:ext cx="591300" cy="6984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lg" len="lg"/>
              <a:tailEnd type="triangle" w="lg" len="lg"/>
            </a:ln>
          </p:spPr>
        </p:cxn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ko"/>
              <a:t>리더십의 5요소(6/6)</a:t>
            </a:r>
          </a:p>
        </p:txBody>
      </p:sp>
      <p:sp>
        <p:nvSpPr>
          <p:cNvPr id="161" name="Shape 16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ko"/>
              <a:t>리더십은 관계를 통해 사람들을 지휘</a:t>
            </a:r>
          </a:p>
          <a:p>
            <a:pPr lvl="0" rtl="0">
              <a:spcBef>
                <a:spcPts val="0"/>
              </a:spcBef>
              <a:buNone/>
            </a:pPr>
            <a:r>
              <a:rPr lang="ko"/>
              <a:t>대인 관계 기술</a:t>
            </a:r>
          </a:p>
        </p:txBody>
      </p:sp>
      <p:grpSp>
        <p:nvGrpSpPr>
          <p:cNvPr id="162" name="Shape 162"/>
          <p:cNvGrpSpPr/>
          <p:nvPr/>
        </p:nvGrpSpPr>
        <p:grpSpPr>
          <a:xfrm>
            <a:off x="4653214" y="528293"/>
            <a:ext cx="4179088" cy="1976674"/>
            <a:chOff x="1775875" y="1413525"/>
            <a:chExt cx="5592250" cy="2536800"/>
          </a:xfrm>
        </p:grpSpPr>
        <p:sp>
          <p:nvSpPr>
            <p:cNvPr id="163" name="Shape 163"/>
            <p:cNvSpPr/>
            <p:nvPr/>
          </p:nvSpPr>
          <p:spPr>
            <a:xfrm>
              <a:off x="3941550" y="2370370"/>
              <a:ext cx="1260900" cy="459300"/>
            </a:xfrm>
            <a:prstGeom prst="rect">
              <a:avLst/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ko" sz="1000"/>
                <a:t>리더십</a:t>
              </a:r>
            </a:p>
          </p:txBody>
        </p:sp>
        <p:cxnSp>
          <p:nvCxnSpPr>
            <p:cNvPr id="164" name="Shape 164"/>
            <p:cNvCxnSpPr>
              <a:stCxn id="163" idx="1"/>
              <a:endCxn id="165" idx="3"/>
            </p:cNvCxnSpPr>
            <p:nvPr/>
          </p:nvCxnSpPr>
          <p:spPr>
            <a:xfrm rot="10800000">
              <a:off x="3301350" y="2600020"/>
              <a:ext cx="640200" cy="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lg" len="lg"/>
              <a:tailEnd type="triangle" w="lg" len="lg"/>
            </a:ln>
          </p:spPr>
        </p:cxnSp>
        <p:sp>
          <p:nvSpPr>
            <p:cNvPr id="165" name="Shape 165"/>
            <p:cNvSpPr txBox="1"/>
            <p:nvPr/>
          </p:nvSpPr>
          <p:spPr>
            <a:xfrm>
              <a:off x="1775875" y="2396775"/>
              <a:ext cx="1525200" cy="4065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25" tIns="91425" rIns="91425" bIns="91425" anchor="t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ko" sz="1000"/>
                <a:t>리더와 추종자들</a:t>
              </a:r>
            </a:p>
          </p:txBody>
        </p:sp>
        <p:sp>
          <p:nvSpPr>
            <p:cNvPr id="166" name="Shape 166"/>
            <p:cNvSpPr txBox="1"/>
            <p:nvPr/>
          </p:nvSpPr>
          <p:spPr>
            <a:xfrm>
              <a:off x="3809400" y="1413525"/>
              <a:ext cx="1525200" cy="4065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25" tIns="91425" rIns="91425" bIns="91425" anchor="t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ko" sz="1000"/>
                <a:t>영향력</a:t>
              </a:r>
            </a:p>
          </p:txBody>
        </p:sp>
        <p:cxnSp>
          <p:nvCxnSpPr>
            <p:cNvPr id="167" name="Shape 167"/>
            <p:cNvCxnSpPr>
              <a:stCxn id="163" idx="0"/>
              <a:endCxn id="166" idx="2"/>
            </p:cNvCxnSpPr>
            <p:nvPr/>
          </p:nvCxnSpPr>
          <p:spPr>
            <a:xfrm rot="10800000">
              <a:off x="4572000" y="1820170"/>
              <a:ext cx="0" cy="5502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lg" len="lg"/>
              <a:tailEnd type="triangle" w="lg" len="lg"/>
            </a:ln>
          </p:spPr>
        </p:cxnSp>
        <p:sp>
          <p:nvSpPr>
            <p:cNvPr id="168" name="Shape 168"/>
            <p:cNvSpPr txBox="1"/>
            <p:nvPr/>
          </p:nvSpPr>
          <p:spPr>
            <a:xfrm>
              <a:off x="5842925" y="2396775"/>
              <a:ext cx="1525200" cy="4065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25" tIns="91425" rIns="91425" bIns="91425" anchor="t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ko" sz="1000"/>
                <a:t>조직목표</a:t>
              </a:r>
            </a:p>
          </p:txBody>
        </p:sp>
        <p:cxnSp>
          <p:nvCxnSpPr>
            <p:cNvPr id="169" name="Shape 169"/>
            <p:cNvCxnSpPr>
              <a:stCxn id="163" idx="3"/>
              <a:endCxn id="168" idx="1"/>
            </p:cNvCxnSpPr>
            <p:nvPr/>
          </p:nvCxnSpPr>
          <p:spPr>
            <a:xfrm>
              <a:off x="5202450" y="2600020"/>
              <a:ext cx="640200" cy="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lg" len="lg"/>
              <a:tailEnd type="triangle" w="lg" len="lg"/>
            </a:ln>
          </p:spPr>
        </p:cxnSp>
        <p:sp>
          <p:nvSpPr>
            <p:cNvPr id="170" name="Shape 170"/>
            <p:cNvSpPr txBox="1"/>
            <p:nvPr/>
          </p:nvSpPr>
          <p:spPr>
            <a:xfrm>
              <a:off x="4760100" y="3543825"/>
              <a:ext cx="1525200" cy="4065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25" tIns="91425" rIns="91425" bIns="91425" anchor="t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ko" sz="1000">
                  <a:solidFill>
                    <a:srgbClr val="FF0000"/>
                  </a:solidFill>
                </a:rPr>
                <a:t>사람들</a:t>
              </a:r>
            </a:p>
          </p:txBody>
        </p:sp>
        <p:sp>
          <p:nvSpPr>
            <p:cNvPr id="171" name="Shape 171"/>
            <p:cNvSpPr txBox="1"/>
            <p:nvPr/>
          </p:nvSpPr>
          <p:spPr>
            <a:xfrm>
              <a:off x="2858700" y="3543825"/>
              <a:ext cx="1525200" cy="4065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25" tIns="91425" rIns="91425" bIns="91425" anchor="t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ko" sz="1000"/>
                <a:t>변화</a:t>
              </a:r>
            </a:p>
          </p:txBody>
        </p:sp>
        <p:cxnSp>
          <p:nvCxnSpPr>
            <p:cNvPr id="172" name="Shape 172"/>
            <p:cNvCxnSpPr>
              <a:endCxn id="171" idx="0"/>
            </p:cNvCxnSpPr>
            <p:nvPr/>
          </p:nvCxnSpPr>
          <p:spPr>
            <a:xfrm flipH="1">
              <a:off x="3621300" y="2839125"/>
              <a:ext cx="696000" cy="7047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lg" len="lg"/>
              <a:tailEnd type="triangle" w="lg" len="lg"/>
            </a:ln>
          </p:spPr>
        </p:cxnSp>
        <p:cxnSp>
          <p:nvCxnSpPr>
            <p:cNvPr id="173" name="Shape 173"/>
            <p:cNvCxnSpPr>
              <a:endCxn id="170" idx="0"/>
            </p:cNvCxnSpPr>
            <p:nvPr/>
          </p:nvCxnSpPr>
          <p:spPr>
            <a:xfrm>
              <a:off x="4931400" y="2845425"/>
              <a:ext cx="591300" cy="6984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lg" len="lg"/>
              <a:tailEnd type="triangle" w="lg" len="lg"/>
            </a:ln>
          </p:spPr>
        </p:cxnSp>
      </p:grp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712</Words>
  <Application>Microsoft Office PowerPoint</Application>
  <PresentationFormat>화면 슬라이드 쇼(16:9)</PresentationFormat>
  <Paragraphs>141</Paragraphs>
  <Slides>17</Slides>
  <Notes>17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17</vt:i4>
      </vt:variant>
    </vt:vector>
  </HeadingPairs>
  <TitlesOfParts>
    <vt:vector size="19" baseType="lpstr">
      <vt:lpstr>Arial</vt:lpstr>
      <vt:lpstr>Simple Light</vt:lpstr>
      <vt:lpstr>리더는 누구이고 어떤 기술을 필요로하느가?</vt:lpstr>
      <vt:lpstr>왜 리더십을 공부하는가?</vt:lpstr>
      <vt:lpstr>왜 리더십을 공부하는가?</vt:lpstr>
      <vt:lpstr>리더십의 5요소(1/6)</vt:lpstr>
      <vt:lpstr>리더십의 5요소(2/6)</vt:lpstr>
      <vt:lpstr>리더십의 5요소(3/6)</vt:lpstr>
      <vt:lpstr>리더십의 5요소(4/6)</vt:lpstr>
      <vt:lpstr>리더십의 5요소(5/6)</vt:lpstr>
      <vt:lpstr>리더십의 5요소(6/6)</vt:lpstr>
      <vt:lpstr>리더십 기술들(1/3)</vt:lpstr>
      <vt:lpstr>리더십 기술들(2/3)</vt:lpstr>
      <vt:lpstr>리더십 기술들(3/3)</vt:lpstr>
      <vt:lpstr>리더의 관리적 역할</vt:lpstr>
      <vt:lpstr>리더의 관리적 역할-대인관계 관련 역할</vt:lpstr>
      <vt:lpstr>리더의 관리적 역할-정보관련 역할</vt:lpstr>
      <vt:lpstr>리더의 관리적 역할-의사결정 관련 역할</vt:lpstr>
      <vt:lpstr>리더십 이론 패러다임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리더는 누구이고 어떤 기술을 필요로하느가?</dc:title>
  <cp:lastModifiedBy>李 栽學(Lee Jaehak)</cp:lastModifiedBy>
  <cp:revision>2</cp:revision>
  <dcterms:modified xsi:type="dcterms:W3CDTF">2017-09-25T00:54:45Z</dcterms:modified>
</cp:coreProperties>
</file>