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9" r:id="rId4"/>
    <p:sldId id="257" r:id="rId5"/>
    <p:sldId id="261" r:id="rId6"/>
    <p:sldId id="262" r:id="rId7"/>
    <p:sldId id="269" r:id="rId8"/>
    <p:sldId id="263" r:id="rId9"/>
    <p:sldId id="260" r:id="rId10"/>
    <p:sldId id="265" r:id="rId11"/>
    <p:sldId id="258" r:id="rId12"/>
    <p:sldId id="264" r:id="rId13"/>
    <p:sldId id="266" r:id="rId1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B2BF-4A32-4313-8244-D9533787B96C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F924-CEC7-4812-BBB8-F8C854E4EE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0580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B2BF-4A32-4313-8244-D9533787B96C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F924-CEC7-4812-BBB8-F8C854E4EE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672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B2BF-4A32-4313-8244-D9533787B96C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F924-CEC7-4812-BBB8-F8C854E4EE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9838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B2BF-4A32-4313-8244-D9533787B96C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F924-CEC7-4812-BBB8-F8C854E4EE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9224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B2BF-4A32-4313-8244-D9533787B96C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F924-CEC7-4812-BBB8-F8C854E4EE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2797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B2BF-4A32-4313-8244-D9533787B96C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F924-CEC7-4812-BBB8-F8C854E4EE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4563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B2BF-4A32-4313-8244-D9533787B96C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F924-CEC7-4812-BBB8-F8C854E4EE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1336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B2BF-4A32-4313-8244-D9533787B96C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F924-CEC7-4812-BBB8-F8C854E4EE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8405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B2BF-4A32-4313-8244-D9533787B96C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F924-CEC7-4812-BBB8-F8C854E4EE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9798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B2BF-4A32-4313-8244-D9533787B96C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F924-CEC7-4812-BBB8-F8C854E4EE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10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B2BF-4A32-4313-8244-D9533787B96C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F924-CEC7-4812-BBB8-F8C854E4EE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8700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7B2BF-4A32-4313-8244-D9533787B96C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EF924-CEC7-4812-BBB8-F8C854E4EE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7712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Social Network Analysis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8461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연결중심성</a:t>
            </a:r>
            <a:r>
              <a:rPr lang="en-US" altLang="ko-KR" dirty="0" smtClean="0"/>
              <a:t>(degree Centrality)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3682653"/>
            <a:ext cx="10515600" cy="2494310"/>
          </a:xfrm>
        </p:spPr>
        <p:txBody>
          <a:bodyPr>
            <a:normAutofit fontScale="55000" lnSpcReduction="20000"/>
          </a:bodyPr>
          <a:lstStyle/>
          <a:p>
            <a:r>
              <a:rPr lang="en-US" altLang="ko-KR" dirty="0" smtClean="0"/>
              <a:t>n</a:t>
            </a:r>
            <a:r>
              <a:rPr lang="ko-KR" altLang="en-US" dirty="0" smtClean="0"/>
              <a:t>은 네트워크 내 전체 </a:t>
            </a:r>
            <a:r>
              <a:rPr lang="ko-KR" altLang="en-US" dirty="0" err="1" smtClean="0"/>
              <a:t>노드</a:t>
            </a:r>
            <a:r>
              <a:rPr lang="ko-KR" altLang="en-US" dirty="0" smtClean="0"/>
              <a:t> 수</a:t>
            </a:r>
            <a:r>
              <a:rPr lang="en-US" altLang="ko-KR" dirty="0" smtClean="0"/>
              <a:t>, </a:t>
            </a:r>
            <a:r>
              <a:rPr lang="ko-KR" altLang="en-US" dirty="0" smtClean="0"/>
              <a:t>표준화를 위해</a:t>
            </a:r>
            <a:r>
              <a:rPr lang="en-US" altLang="ko-KR" dirty="0" smtClean="0"/>
              <a:t>(n-1)</a:t>
            </a:r>
            <a:r>
              <a:rPr lang="ko-KR" altLang="en-US" dirty="0" smtClean="0"/>
              <a:t>로 나눔</a:t>
            </a:r>
            <a:endParaRPr lang="en-US" altLang="ko-KR" dirty="0" smtClean="0"/>
          </a:p>
          <a:p>
            <a:r>
              <a:rPr lang="ko-KR" altLang="en-US" dirty="0" err="1" smtClean="0"/>
              <a:t>노드에</a:t>
            </a:r>
            <a:r>
              <a:rPr lang="ko-KR" altLang="en-US" dirty="0" smtClean="0"/>
              <a:t> 연결된 연결선 수</a:t>
            </a:r>
            <a:endParaRPr lang="en-US" altLang="ko-KR" dirty="0" smtClean="0"/>
          </a:p>
          <a:p>
            <a:pPr lvl="1"/>
            <a:r>
              <a:rPr lang="ko-KR" altLang="en-US" dirty="0" err="1"/>
              <a:t>노드</a:t>
            </a:r>
            <a:r>
              <a:rPr lang="en-US" altLang="ko-KR" dirty="0"/>
              <a:t>1 </a:t>
            </a:r>
            <a:r>
              <a:rPr lang="en-US" altLang="ko-KR" dirty="0" smtClean="0"/>
              <a:t>= </a:t>
            </a:r>
            <a:r>
              <a:rPr lang="en-US" altLang="ko-KR" dirty="0"/>
              <a:t>1</a:t>
            </a:r>
          </a:p>
          <a:p>
            <a:pPr lvl="1"/>
            <a:r>
              <a:rPr lang="ko-KR" altLang="en-US" dirty="0" err="1" smtClean="0"/>
              <a:t>노드</a:t>
            </a:r>
            <a:r>
              <a:rPr lang="en-US" altLang="ko-KR" dirty="0"/>
              <a:t>2</a:t>
            </a:r>
            <a:r>
              <a:rPr lang="en-US" altLang="ko-KR" dirty="0" smtClean="0"/>
              <a:t> = </a:t>
            </a:r>
            <a:r>
              <a:rPr lang="en-US" altLang="ko-KR" dirty="0"/>
              <a:t>1</a:t>
            </a:r>
          </a:p>
          <a:p>
            <a:pPr lvl="1"/>
            <a:r>
              <a:rPr lang="ko-KR" altLang="en-US" dirty="0" err="1" smtClean="0"/>
              <a:t>노드</a:t>
            </a:r>
            <a:r>
              <a:rPr lang="en-US" altLang="ko-KR" dirty="0"/>
              <a:t>3</a:t>
            </a:r>
            <a:r>
              <a:rPr lang="en-US" altLang="ko-KR" dirty="0" smtClean="0"/>
              <a:t> = </a:t>
            </a:r>
            <a:r>
              <a:rPr lang="en-US" altLang="ko-KR" dirty="0"/>
              <a:t>1</a:t>
            </a:r>
          </a:p>
          <a:p>
            <a:pPr lvl="1"/>
            <a:r>
              <a:rPr lang="ko-KR" altLang="en-US" dirty="0" err="1" smtClean="0"/>
              <a:t>노드</a:t>
            </a:r>
            <a:r>
              <a:rPr lang="en-US" altLang="ko-KR" dirty="0"/>
              <a:t>4</a:t>
            </a:r>
            <a:r>
              <a:rPr lang="en-US" altLang="ko-KR" dirty="0" smtClean="0"/>
              <a:t> = </a:t>
            </a:r>
            <a:r>
              <a:rPr lang="en-US" altLang="ko-KR" dirty="0"/>
              <a:t>4</a:t>
            </a:r>
          </a:p>
          <a:p>
            <a:pPr lvl="1"/>
            <a:r>
              <a:rPr lang="ko-KR" altLang="en-US" dirty="0" err="1" smtClean="0"/>
              <a:t>노드</a:t>
            </a:r>
            <a:r>
              <a:rPr lang="en-US" altLang="ko-KR" dirty="0"/>
              <a:t>5</a:t>
            </a:r>
            <a:r>
              <a:rPr lang="en-US" altLang="ko-KR" dirty="0" smtClean="0"/>
              <a:t> = </a:t>
            </a:r>
            <a:r>
              <a:rPr lang="en-US" altLang="ko-KR" dirty="0"/>
              <a:t>2</a:t>
            </a:r>
          </a:p>
          <a:p>
            <a:pPr lvl="1"/>
            <a:r>
              <a:rPr lang="ko-KR" altLang="en-US" dirty="0" err="1" smtClean="0"/>
              <a:t>노드</a:t>
            </a:r>
            <a:r>
              <a:rPr lang="en-US" altLang="ko-KR" dirty="0"/>
              <a:t>6</a:t>
            </a:r>
            <a:r>
              <a:rPr lang="en-US" altLang="ko-KR" dirty="0" smtClean="0"/>
              <a:t> = </a:t>
            </a:r>
            <a:r>
              <a:rPr lang="en-US" altLang="ko-KR" dirty="0"/>
              <a:t>2</a:t>
            </a:r>
          </a:p>
          <a:p>
            <a:pPr lvl="1"/>
            <a:r>
              <a:rPr lang="ko-KR" altLang="en-US" dirty="0" err="1" smtClean="0"/>
              <a:t>노드</a:t>
            </a:r>
            <a:r>
              <a:rPr lang="en-US" altLang="ko-KR" dirty="0"/>
              <a:t>7</a:t>
            </a:r>
            <a:r>
              <a:rPr lang="en-US" altLang="ko-KR" dirty="0" smtClean="0"/>
              <a:t> = </a:t>
            </a:r>
            <a:r>
              <a:rPr lang="en-US" altLang="ko-KR" dirty="0"/>
              <a:t>2</a:t>
            </a:r>
          </a:p>
          <a:p>
            <a:pPr lvl="1"/>
            <a:r>
              <a:rPr lang="ko-KR" altLang="en-US" dirty="0" err="1" smtClean="0"/>
              <a:t>노드</a:t>
            </a:r>
            <a:r>
              <a:rPr lang="en-US" altLang="ko-KR" dirty="0"/>
              <a:t>8</a:t>
            </a:r>
            <a:r>
              <a:rPr lang="en-US" altLang="ko-KR" dirty="0" smtClean="0"/>
              <a:t> = 2</a:t>
            </a:r>
          </a:p>
          <a:p>
            <a:pPr lvl="1"/>
            <a:r>
              <a:rPr lang="ko-KR" altLang="en-US" dirty="0" err="1" smtClean="0"/>
              <a:t>노드</a:t>
            </a:r>
            <a:r>
              <a:rPr lang="en-US" altLang="ko-KR" dirty="0" smtClean="0"/>
              <a:t>9 = 1</a:t>
            </a:r>
            <a:endParaRPr lang="ko-KR" altLang="en-US" dirty="0"/>
          </a:p>
        </p:txBody>
      </p:sp>
      <p:grpSp>
        <p:nvGrpSpPr>
          <p:cNvPr id="14" name="그룹 13"/>
          <p:cNvGrpSpPr/>
          <p:nvPr/>
        </p:nvGrpSpPr>
        <p:grpSpPr>
          <a:xfrm>
            <a:off x="830889" y="1493910"/>
            <a:ext cx="5089747" cy="2060187"/>
            <a:chOff x="1006253" y="1493910"/>
            <a:chExt cx="5089747" cy="2060187"/>
          </a:xfrm>
        </p:grpSpPr>
        <p:sp>
          <p:nvSpPr>
            <p:cNvPr id="4" name="타원 3"/>
            <p:cNvSpPr/>
            <p:nvPr/>
          </p:nvSpPr>
          <p:spPr>
            <a:xfrm>
              <a:off x="5757797" y="2310400"/>
              <a:ext cx="338203" cy="3385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3</a:t>
              </a:r>
              <a:endParaRPr lang="ko-KR" altLang="en-US" dirty="0"/>
            </a:p>
          </p:txBody>
        </p:sp>
        <p:sp>
          <p:nvSpPr>
            <p:cNvPr id="5" name="타원 4"/>
            <p:cNvSpPr/>
            <p:nvPr/>
          </p:nvSpPr>
          <p:spPr>
            <a:xfrm>
              <a:off x="4895589" y="3215569"/>
              <a:ext cx="338203" cy="3385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2</a:t>
              </a:r>
              <a:endParaRPr lang="ko-KR" altLang="en-US" dirty="0"/>
            </a:p>
          </p:txBody>
        </p:sp>
        <p:sp>
          <p:nvSpPr>
            <p:cNvPr id="6" name="타원 5"/>
            <p:cNvSpPr/>
            <p:nvPr/>
          </p:nvSpPr>
          <p:spPr>
            <a:xfrm>
              <a:off x="4895588" y="1493910"/>
              <a:ext cx="338203" cy="3385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1</a:t>
              </a:r>
              <a:endParaRPr lang="ko-KR" altLang="en-US" dirty="0"/>
            </a:p>
          </p:txBody>
        </p:sp>
        <p:sp>
          <p:nvSpPr>
            <p:cNvPr id="7" name="타원 6"/>
            <p:cNvSpPr/>
            <p:nvPr/>
          </p:nvSpPr>
          <p:spPr>
            <a:xfrm>
              <a:off x="4895589" y="2310400"/>
              <a:ext cx="338203" cy="3385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4</a:t>
              </a:r>
              <a:endParaRPr lang="ko-KR" altLang="en-US" dirty="0"/>
            </a:p>
          </p:txBody>
        </p:sp>
        <p:sp>
          <p:nvSpPr>
            <p:cNvPr id="8" name="타원 7"/>
            <p:cNvSpPr/>
            <p:nvPr/>
          </p:nvSpPr>
          <p:spPr>
            <a:xfrm>
              <a:off x="4202482" y="2316501"/>
              <a:ext cx="338203" cy="3385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5</a:t>
              </a:r>
              <a:endParaRPr lang="ko-KR" altLang="en-US" dirty="0"/>
            </a:p>
          </p:txBody>
        </p:sp>
        <p:sp>
          <p:nvSpPr>
            <p:cNvPr id="9" name="타원 8"/>
            <p:cNvSpPr/>
            <p:nvPr/>
          </p:nvSpPr>
          <p:spPr>
            <a:xfrm>
              <a:off x="3402904" y="2316501"/>
              <a:ext cx="338203" cy="3385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6</a:t>
              </a:r>
              <a:endParaRPr lang="ko-KR" altLang="en-US" dirty="0"/>
            </a:p>
          </p:txBody>
        </p:sp>
        <p:sp>
          <p:nvSpPr>
            <p:cNvPr id="10" name="타원 9"/>
            <p:cNvSpPr/>
            <p:nvPr/>
          </p:nvSpPr>
          <p:spPr>
            <a:xfrm>
              <a:off x="2586623" y="2310400"/>
              <a:ext cx="338203" cy="3385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7</a:t>
              </a:r>
              <a:endParaRPr lang="ko-KR" altLang="en-US" dirty="0"/>
            </a:p>
          </p:txBody>
        </p:sp>
        <p:sp>
          <p:nvSpPr>
            <p:cNvPr id="11" name="타원 10"/>
            <p:cNvSpPr/>
            <p:nvPr/>
          </p:nvSpPr>
          <p:spPr>
            <a:xfrm>
              <a:off x="1805831" y="2310400"/>
              <a:ext cx="338203" cy="3385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8</a:t>
              </a:r>
              <a:endParaRPr lang="ko-KR" altLang="en-US" dirty="0"/>
            </a:p>
          </p:txBody>
        </p:sp>
        <p:cxnSp>
          <p:nvCxnSpPr>
            <p:cNvPr id="13" name="직선 화살표 연결선 12"/>
            <p:cNvCxnSpPr>
              <a:stCxn id="4" idx="2"/>
              <a:endCxn id="7" idx="6"/>
            </p:cNvCxnSpPr>
            <p:nvPr/>
          </p:nvCxnSpPr>
          <p:spPr>
            <a:xfrm flipH="1">
              <a:off x="5233792" y="2479664"/>
              <a:ext cx="524005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화살표 연결선 14"/>
            <p:cNvCxnSpPr>
              <a:stCxn id="6" idx="4"/>
              <a:endCxn id="7" idx="0"/>
            </p:cNvCxnSpPr>
            <p:nvPr/>
          </p:nvCxnSpPr>
          <p:spPr>
            <a:xfrm>
              <a:off x="5064690" y="1832438"/>
              <a:ext cx="1" cy="477962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화살표 연결선 16"/>
            <p:cNvCxnSpPr>
              <a:stCxn id="5" idx="0"/>
              <a:endCxn id="7" idx="4"/>
            </p:cNvCxnSpPr>
            <p:nvPr/>
          </p:nvCxnSpPr>
          <p:spPr>
            <a:xfrm flipV="1">
              <a:off x="5064691" y="2648928"/>
              <a:ext cx="0" cy="566641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직선 화살표 연결선 18"/>
            <p:cNvCxnSpPr>
              <a:stCxn id="7" idx="2"/>
              <a:endCxn id="8" idx="6"/>
            </p:cNvCxnSpPr>
            <p:nvPr/>
          </p:nvCxnSpPr>
          <p:spPr>
            <a:xfrm flipH="1">
              <a:off x="4540685" y="2479664"/>
              <a:ext cx="354904" cy="6101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직선 화살표 연결선 20"/>
            <p:cNvCxnSpPr>
              <a:stCxn id="8" idx="2"/>
              <a:endCxn id="9" idx="6"/>
            </p:cNvCxnSpPr>
            <p:nvPr/>
          </p:nvCxnSpPr>
          <p:spPr>
            <a:xfrm flipH="1">
              <a:off x="3741107" y="2485765"/>
              <a:ext cx="461375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직선 화살표 연결선 22"/>
            <p:cNvCxnSpPr>
              <a:stCxn id="9" idx="2"/>
              <a:endCxn id="10" idx="6"/>
            </p:cNvCxnSpPr>
            <p:nvPr/>
          </p:nvCxnSpPr>
          <p:spPr>
            <a:xfrm flipH="1" flipV="1">
              <a:off x="2924826" y="2479664"/>
              <a:ext cx="478078" cy="6101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직선 화살표 연결선 24"/>
            <p:cNvCxnSpPr>
              <a:stCxn id="10" idx="2"/>
              <a:endCxn id="11" idx="6"/>
            </p:cNvCxnSpPr>
            <p:nvPr/>
          </p:nvCxnSpPr>
          <p:spPr>
            <a:xfrm flipH="1">
              <a:off x="2144034" y="2479664"/>
              <a:ext cx="442589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타원 29"/>
            <p:cNvSpPr/>
            <p:nvPr/>
          </p:nvSpPr>
          <p:spPr>
            <a:xfrm>
              <a:off x="1006253" y="2310400"/>
              <a:ext cx="338203" cy="3385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9</a:t>
              </a:r>
              <a:endParaRPr lang="ko-KR" altLang="en-US" dirty="0"/>
            </a:p>
          </p:txBody>
        </p:sp>
        <p:cxnSp>
          <p:nvCxnSpPr>
            <p:cNvPr id="32" name="직선 화살표 연결선 31"/>
            <p:cNvCxnSpPr>
              <a:stCxn id="11" idx="2"/>
              <a:endCxn id="30" idx="6"/>
            </p:cNvCxnSpPr>
            <p:nvPr/>
          </p:nvCxnSpPr>
          <p:spPr>
            <a:xfrm flipH="1">
              <a:off x="1344456" y="2479664"/>
              <a:ext cx="461375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그림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1590" y="2093901"/>
            <a:ext cx="3190875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906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근접중심성</a:t>
            </a:r>
            <a:r>
              <a:rPr lang="en-US" altLang="ko-KR" dirty="0" smtClean="0"/>
              <a:t>(Closeness Centrality)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3682653"/>
            <a:ext cx="10515600" cy="2494310"/>
          </a:xfrm>
        </p:spPr>
        <p:txBody>
          <a:bodyPr>
            <a:normAutofit fontScale="55000" lnSpcReduction="20000"/>
          </a:bodyPr>
          <a:lstStyle/>
          <a:p>
            <a:r>
              <a:rPr lang="en-US" altLang="ko-KR" dirty="0" err="1" smtClean="0"/>
              <a:t>d</a:t>
            </a:r>
            <a:r>
              <a:rPr lang="en-US" altLang="ko-KR" sz="1600" dirty="0" err="1" smtClean="0"/>
              <a:t>ij</a:t>
            </a:r>
            <a:r>
              <a:rPr lang="ko-KR" altLang="en-US" sz="2900" dirty="0" smtClean="0"/>
              <a:t>는 두 </a:t>
            </a:r>
            <a:r>
              <a:rPr lang="ko-KR" altLang="en-US" sz="2900" dirty="0" err="1" smtClean="0"/>
              <a:t>노드</a:t>
            </a:r>
            <a:r>
              <a:rPr lang="ko-KR" altLang="en-US" sz="2900" dirty="0" smtClean="0"/>
              <a:t> </a:t>
            </a:r>
            <a:r>
              <a:rPr lang="en-US" altLang="ko-KR" sz="2900" dirty="0" err="1" smtClean="0"/>
              <a:t>i</a:t>
            </a:r>
            <a:r>
              <a:rPr lang="ko-KR" altLang="en-US" sz="2900" dirty="0" smtClean="0"/>
              <a:t>와 </a:t>
            </a:r>
            <a:r>
              <a:rPr lang="en-US" altLang="ko-KR" sz="2900" dirty="0" smtClean="0"/>
              <a:t>j</a:t>
            </a:r>
            <a:r>
              <a:rPr lang="ko-KR" altLang="en-US" sz="2900" dirty="0" smtClean="0"/>
              <a:t>를 연결하는 가장 짧은 경로 거리</a:t>
            </a:r>
            <a:r>
              <a:rPr lang="en-US" altLang="ko-KR" sz="2900" dirty="0" smtClean="0"/>
              <a:t>, g</a:t>
            </a:r>
            <a:r>
              <a:rPr lang="ko-KR" altLang="en-US" sz="2900" dirty="0" smtClean="0"/>
              <a:t>는 네트에 참여하는 </a:t>
            </a:r>
            <a:r>
              <a:rPr lang="ko-KR" altLang="en-US" sz="2900" dirty="0" err="1" smtClean="0"/>
              <a:t>노드수</a:t>
            </a:r>
            <a:r>
              <a:rPr lang="en-US" altLang="ko-KR" sz="2900" dirty="0" smtClean="0"/>
              <a:t>, </a:t>
            </a:r>
            <a:r>
              <a:rPr lang="ko-KR" altLang="en-US" sz="2900" dirty="0" smtClean="0"/>
              <a:t>표준화를 위해 </a:t>
            </a:r>
            <a:r>
              <a:rPr lang="en-US" altLang="ko-KR" sz="2900" dirty="0" smtClean="0"/>
              <a:t>g-1</a:t>
            </a:r>
            <a:r>
              <a:rPr lang="ko-KR" altLang="en-US" sz="2900" dirty="0" smtClean="0"/>
              <a:t>을 곱함</a:t>
            </a:r>
            <a:endParaRPr lang="en-US" altLang="ko-KR" sz="2900" dirty="0" smtClean="0"/>
          </a:p>
          <a:p>
            <a:r>
              <a:rPr lang="ko-KR" altLang="en-US" dirty="0" err="1" smtClean="0"/>
              <a:t>노드</a:t>
            </a:r>
            <a:r>
              <a:rPr lang="en-US" altLang="ko-KR" dirty="0" smtClean="0"/>
              <a:t>1</a:t>
            </a:r>
            <a:r>
              <a:rPr lang="ko-KR" altLang="en-US" dirty="0" smtClean="0"/>
              <a:t>에서 다른 </a:t>
            </a:r>
            <a:r>
              <a:rPr lang="ko-KR" altLang="en-US" dirty="0" err="1" smtClean="0"/>
              <a:t>노드에</a:t>
            </a:r>
            <a:r>
              <a:rPr lang="ko-KR" altLang="en-US" dirty="0" smtClean="0"/>
              <a:t> 도달하는 최단거리</a:t>
            </a:r>
            <a:endParaRPr lang="en-US" altLang="ko-KR" dirty="0" smtClean="0"/>
          </a:p>
          <a:p>
            <a:pPr lvl="1"/>
            <a:r>
              <a:rPr lang="ko-KR" altLang="en-US" dirty="0" err="1"/>
              <a:t>노드</a:t>
            </a:r>
            <a:r>
              <a:rPr lang="en-US" altLang="ko-KR" dirty="0"/>
              <a:t>1 -&gt;</a:t>
            </a:r>
            <a:r>
              <a:rPr lang="ko-KR" altLang="en-US" dirty="0" err="1"/>
              <a:t>노드</a:t>
            </a:r>
            <a:r>
              <a:rPr lang="en-US" altLang="ko-KR" dirty="0"/>
              <a:t>2 = 2</a:t>
            </a:r>
          </a:p>
          <a:p>
            <a:pPr lvl="1"/>
            <a:r>
              <a:rPr lang="ko-KR" altLang="en-US" dirty="0" err="1"/>
              <a:t>노드</a:t>
            </a:r>
            <a:r>
              <a:rPr lang="en-US" altLang="ko-KR" dirty="0"/>
              <a:t>1 -&gt;</a:t>
            </a:r>
            <a:r>
              <a:rPr lang="ko-KR" altLang="en-US" dirty="0" err="1"/>
              <a:t>노드</a:t>
            </a:r>
            <a:r>
              <a:rPr lang="en-US" altLang="ko-KR" dirty="0"/>
              <a:t>3 = 2</a:t>
            </a:r>
          </a:p>
          <a:p>
            <a:pPr lvl="1"/>
            <a:r>
              <a:rPr lang="ko-KR" altLang="en-US" dirty="0" err="1"/>
              <a:t>노드</a:t>
            </a:r>
            <a:r>
              <a:rPr lang="en-US" altLang="ko-KR" dirty="0"/>
              <a:t>1 -&gt;</a:t>
            </a:r>
            <a:r>
              <a:rPr lang="ko-KR" altLang="en-US" dirty="0" err="1"/>
              <a:t>노드</a:t>
            </a:r>
            <a:r>
              <a:rPr lang="en-US" altLang="ko-KR" dirty="0"/>
              <a:t>4 = 1</a:t>
            </a:r>
          </a:p>
          <a:p>
            <a:pPr lvl="1"/>
            <a:r>
              <a:rPr lang="ko-KR" altLang="en-US" dirty="0" err="1"/>
              <a:t>노드</a:t>
            </a:r>
            <a:r>
              <a:rPr lang="en-US" altLang="ko-KR" dirty="0"/>
              <a:t>1 -&gt;</a:t>
            </a:r>
            <a:r>
              <a:rPr lang="ko-KR" altLang="en-US" dirty="0" err="1"/>
              <a:t>노드</a:t>
            </a:r>
            <a:r>
              <a:rPr lang="en-US" altLang="ko-KR" dirty="0"/>
              <a:t>5 = 2</a:t>
            </a:r>
          </a:p>
          <a:p>
            <a:pPr lvl="1"/>
            <a:r>
              <a:rPr lang="ko-KR" altLang="en-US" dirty="0" err="1"/>
              <a:t>노드</a:t>
            </a:r>
            <a:r>
              <a:rPr lang="en-US" altLang="ko-KR" dirty="0"/>
              <a:t>1 -&gt;</a:t>
            </a:r>
            <a:r>
              <a:rPr lang="ko-KR" altLang="en-US" dirty="0" err="1"/>
              <a:t>노드</a:t>
            </a:r>
            <a:r>
              <a:rPr lang="en-US" altLang="ko-KR" dirty="0"/>
              <a:t>6 = 3</a:t>
            </a:r>
          </a:p>
          <a:p>
            <a:pPr lvl="1"/>
            <a:r>
              <a:rPr lang="ko-KR" altLang="en-US" dirty="0" err="1"/>
              <a:t>노드</a:t>
            </a:r>
            <a:r>
              <a:rPr lang="en-US" altLang="ko-KR" dirty="0"/>
              <a:t>1 -&gt;</a:t>
            </a:r>
            <a:r>
              <a:rPr lang="ko-KR" altLang="en-US" dirty="0" err="1"/>
              <a:t>노드</a:t>
            </a:r>
            <a:r>
              <a:rPr lang="en-US" altLang="ko-KR" dirty="0"/>
              <a:t>7 = 4</a:t>
            </a:r>
          </a:p>
          <a:p>
            <a:pPr lvl="1"/>
            <a:r>
              <a:rPr lang="ko-KR" altLang="en-US" dirty="0" err="1"/>
              <a:t>노드</a:t>
            </a:r>
            <a:r>
              <a:rPr lang="en-US" altLang="ko-KR" dirty="0"/>
              <a:t>1 -&gt;</a:t>
            </a:r>
            <a:r>
              <a:rPr lang="ko-KR" altLang="en-US" dirty="0" err="1"/>
              <a:t>노드</a:t>
            </a:r>
            <a:r>
              <a:rPr lang="en-US" altLang="ko-KR" dirty="0"/>
              <a:t>8 = 5</a:t>
            </a:r>
          </a:p>
          <a:p>
            <a:pPr lvl="1"/>
            <a:r>
              <a:rPr lang="ko-KR" altLang="en-US" dirty="0" err="1"/>
              <a:t>노드</a:t>
            </a:r>
            <a:r>
              <a:rPr lang="en-US" altLang="ko-KR" dirty="0"/>
              <a:t>1 -&gt;</a:t>
            </a:r>
            <a:r>
              <a:rPr lang="ko-KR" altLang="en-US" dirty="0" err="1"/>
              <a:t>노드</a:t>
            </a:r>
            <a:r>
              <a:rPr lang="en-US" altLang="ko-KR" dirty="0"/>
              <a:t>9 = 6</a:t>
            </a:r>
            <a:endParaRPr lang="ko-KR" altLang="en-US" dirty="0"/>
          </a:p>
        </p:txBody>
      </p:sp>
      <p:grpSp>
        <p:nvGrpSpPr>
          <p:cNvPr id="14" name="그룹 13"/>
          <p:cNvGrpSpPr/>
          <p:nvPr/>
        </p:nvGrpSpPr>
        <p:grpSpPr>
          <a:xfrm>
            <a:off x="830889" y="1493910"/>
            <a:ext cx="5089747" cy="2060187"/>
            <a:chOff x="1006253" y="1493910"/>
            <a:chExt cx="5089747" cy="2060187"/>
          </a:xfrm>
        </p:grpSpPr>
        <p:sp>
          <p:nvSpPr>
            <p:cNvPr id="4" name="타원 3"/>
            <p:cNvSpPr/>
            <p:nvPr/>
          </p:nvSpPr>
          <p:spPr>
            <a:xfrm>
              <a:off x="5757797" y="2310400"/>
              <a:ext cx="338203" cy="3385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3</a:t>
              </a:r>
              <a:endParaRPr lang="ko-KR" altLang="en-US" dirty="0"/>
            </a:p>
          </p:txBody>
        </p:sp>
        <p:sp>
          <p:nvSpPr>
            <p:cNvPr id="5" name="타원 4"/>
            <p:cNvSpPr/>
            <p:nvPr/>
          </p:nvSpPr>
          <p:spPr>
            <a:xfrm>
              <a:off x="4895589" y="3215569"/>
              <a:ext cx="338203" cy="3385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2</a:t>
              </a:r>
              <a:endParaRPr lang="ko-KR" altLang="en-US" dirty="0"/>
            </a:p>
          </p:txBody>
        </p:sp>
        <p:sp>
          <p:nvSpPr>
            <p:cNvPr id="6" name="타원 5"/>
            <p:cNvSpPr/>
            <p:nvPr/>
          </p:nvSpPr>
          <p:spPr>
            <a:xfrm>
              <a:off x="4895588" y="1493910"/>
              <a:ext cx="338203" cy="3385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1</a:t>
              </a:r>
              <a:endParaRPr lang="ko-KR" altLang="en-US" dirty="0"/>
            </a:p>
          </p:txBody>
        </p:sp>
        <p:sp>
          <p:nvSpPr>
            <p:cNvPr id="7" name="타원 6"/>
            <p:cNvSpPr/>
            <p:nvPr/>
          </p:nvSpPr>
          <p:spPr>
            <a:xfrm>
              <a:off x="4895589" y="2310400"/>
              <a:ext cx="338203" cy="3385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4</a:t>
              </a:r>
              <a:endParaRPr lang="ko-KR" altLang="en-US" dirty="0"/>
            </a:p>
          </p:txBody>
        </p:sp>
        <p:sp>
          <p:nvSpPr>
            <p:cNvPr id="8" name="타원 7"/>
            <p:cNvSpPr/>
            <p:nvPr/>
          </p:nvSpPr>
          <p:spPr>
            <a:xfrm>
              <a:off x="4202482" y="2316501"/>
              <a:ext cx="338203" cy="3385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5</a:t>
              </a:r>
              <a:endParaRPr lang="ko-KR" altLang="en-US" dirty="0"/>
            </a:p>
          </p:txBody>
        </p:sp>
        <p:sp>
          <p:nvSpPr>
            <p:cNvPr id="9" name="타원 8"/>
            <p:cNvSpPr/>
            <p:nvPr/>
          </p:nvSpPr>
          <p:spPr>
            <a:xfrm>
              <a:off x="3402904" y="2316501"/>
              <a:ext cx="338203" cy="3385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6</a:t>
              </a:r>
              <a:endParaRPr lang="ko-KR" altLang="en-US" dirty="0"/>
            </a:p>
          </p:txBody>
        </p:sp>
        <p:sp>
          <p:nvSpPr>
            <p:cNvPr id="10" name="타원 9"/>
            <p:cNvSpPr/>
            <p:nvPr/>
          </p:nvSpPr>
          <p:spPr>
            <a:xfrm>
              <a:off x="2586623" y="2310400"/>
              <a:ext cx="338203" cy="3385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7</a:t>
              </a:r>
              <a:endParaRPr lang="ko-KR" altLang="en-US" dirty="0"/>
            </a:p>
          </p:txBody>
        </p:sp>
        <p:sp>
          <p:nvSpPr>
            <p:cNvPr id="11" name="타원 10"/>
            <p:cNvSpPr/>
            <p:nvPr/>
          </p:nvSpPr>
          <p:spPr>
            <a:xfrm>
              <a:off x="1805831" y="2310400"/>
              <a:ext cx="338203" cy="3385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8</a:t>
              </a:r>
              <a:endParaRPr lang="ko-KR" altLang="en-US" dirty="0"/>
            </a:p>
          </p:txBody>
        </p:sp>
        <p:cxnSp>
          <p:nvCxnSpPr>
            <p:cNvPr id="13" name="직선 화살표 연결선 12"/>
            <p:cNvCxnSpPr>
              <a:stCxn id="4" idx="2"/>
              <a:endCxn id="7" idx="6"/>
            </p:cNvCxnSpPr>
            <p:nvPr/>
          </p:nvCxnSpPr>
          <p:spPr>
            <a:xfrm flipH="1">
              <a:off x="5233792" y="2479664"/>
              <a:ext cx="524005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화살표 연결선 14"/>
            <p:cNvCxnSpPr>
              <a:stCxn id="6" idx="4"/>
              <a:endCxn id="7" idx="0"/>
            </p:cNvCxnSpPr>
            <p:nvPr/>
          </p:nvCxnSpPr>
          <p:spPr>
            <a:xfrm>
              <a:off x="5064690" y="1832438"/>
              <a:ext cx="1" cy="477962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화살표 연결선 16"/>
            <p:cNvCxnSpPr>
              <a:stCxn id="5" idx="0"/>
              <a:endCxn id="7" idx="4"/>
            </p:cNvCxnSpPr>
            <p:nvPr/>
          </p:nvCxnSpPr>
          <p:spPr>
            <a:xfrm flipV="1">
              <a:off x="5064691" y="2648928"/>
              <a:ext cx="0" cy="566641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직선 화살표 연결선 18"/>
            <p:cNvCxnSpPr>
              <a:stCxn id="7" idx="2"/>
              <a:endCxn id="8" idx="6"/>
            </p:cNvCxnSpPr>
            <p:nvPr/>
          </p:nvCxnSpPr>
          <p:spPr>
            <a:xfrm flipH="1">
              <a:off x="4540685" y="2479664"/>
              <a:ext cx="354904" cy="6101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직선 화살표 연결선 20"/>
            <p:cNvCxnSpPr>
              <a:stCxn id="8" idx="2"/>
              <a:endCxn id="9" idx="6"/>
            </p:cNvCxnSpPr>
            <p:nvPr/>
          </p:nvCxnSpPr>
          <p:spPr>
            <a:xfrm flipH="1">
              <a:off x="3741107" y="2485765"/>
              <a:ext cx="461375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직선 화살표 연결선 22"/>
            <p:cNvCxnSpPr>
              <a:stCxn id="9" idx="2"/>
              <a:endCxn id="10" idx="6"/>
            </p:cNvCxnSpPr>
            <p:nvPr/>
          </p:nvCxnSpPr>
          <p:spPr>
            <a:xfrm flipH="1" flipV="1">
              <a:off x="2924826" y="2479664"/>
              <a:ext cx="478078" cy="6101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직선 화살표 연결선 24"/>
            <p:cNvCxnSpPr>
              <a:stCxn id="10" idx="2"/>
              <a:endCxn id="11" idx="6"/>
            </p:cNvCxnSpPr>
            <p:nvPr/>
          </p:nvCxnSpPr>
          <p:spPr>
            <a:xfrm flipH="1">
              <a:off x="2144034" y="2479664"/>
              <a:ext cx="442589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타원 29"/>
            <p:cNvSpPr/>
            <p:nvPr/>
          </p:nvSpPr>
          <p:spPr>
            <a:xfrm>
              <a:off x="1006253" y="2310400"/>
              <a:ext cx="338203" cy="3385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9</a:t>
              </a:r>
              <a:endParaRPr lang="ko-KR" altLang="en-US" dirty="0"/>
            </a:p>
          </p:txBody>
        </p:sp>
        <p:cxnSp>
          <p:nvCxnSpPr>
            <p:cNvPr id="32" name="직선 화살표 연결선 31"/>
            <p:cNvCxnSpPr>
              <a:stCxn id="11" idx="2"/>
              <a:endCxn id="30" idx="6"/>
            </p:cNvCxnSpPr>
            <p:nvPr/>
          </p:nvCxnSpPr>
          <p:spPr>
            <a:xfrm flipH="1">
              <a:off x="1344456" y="2479664"/>
              <a:ext cx="461375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3928199" y="4352497"/>
            <a:ext cx="826380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dirty="0" err="1" smtClean="0">
                <a:latin typeface="굴림체" panose="020B0609000101010101" pitchFamily="49" charset="-127"/>
                <a:ea typeface="굴림체" panose="020B0609000101010101" pitchFamily="49" charset="-127"/>
              </a:rPr>
              <a:t>노드의</a:t>
            </a:r>
            <a:r>
              <a:rPr lang="ko-KR" altLang="en-US" sz="1400" b="1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1400" b="1" dirty="0" err="1" smtClean="0">
                <a:latin typeface="굴림체" panose="020B0609000101010101" pitchFamily="49" charset="-127"/>
                <a:ea typeface="굴림체" panose="020B0609000101010101" pitchFamily="49" charset="-127"/>
              </a:rPr>
              <a:t>근접중심성</a:t>
            </a:r>
            <a:r>
              <a:rPr lang="ko-KR" altLang="en-US" sz="1400" b="1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 구하는 방법 </a:t>
            </a:r>
            <a:r>
              <a:rPr lang="en-US" altLang="ko-KR" sz="1400" b="1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2</a:t>
            </a:r>
            <a:r>
              <a:rPr lang="ko-KR" altLang="en-US" sz="1400" b="1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가지</a:t>
            </a:r>
            <a:endParaRPr lang="en-US" altLang="ko-KR" sz="1400" b="1" dirty="0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r>
              <a:rPr lang="en-US" altLang="ko-KR" sz="14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* </a:t>
            </a:r>
            <a:r>
              <a:rPr lang="ko-KR" altLang="en-US" sz="14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방법</a:t>
            </a:r>
            <a:r>
              <a:rPr lang="en-US" altLang="ko-KR" sz="14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1: (2 + 2 + 1 + 2 + 3 + 4 + 5 + 6) / 8 = 25/8        -&gt; </a:t>
            </a:r>
            <a:r>
              <a:rPr lang="ko-KR" altLang="en-US" sz="14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평균거리의 역수 </a:t>
            </a:r>
            <a:r>
              <a:rPr lang="en-US" altLang="ko-KR" sz="14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0.32</a:t>
            </a:r>
          </a:p>
          <a:p>
            <a:r>
              <a:rPr lang="en-US" altLang="ko-KR" sz="14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* </a:t>
            </a:r>
            <a:r>
              <a:rPr lang="ko-KR" altLang="en-US" sz="14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방법</a:t>
            </a:r>
            <a:r>
              <a:rPr lang="en-US" altLang="ko-KR" sz="14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2: (1/2 </a:t>
            </a:r>
            <a:r>
              <a:rPr lang="en-US" altLang="ko-KR" sz="1400" dirty="0">
                <a:latin typeface="굴림체" panose="020B0609000101010101" pitchFamily="49" charset="-127"/>
                <a:ea typeface="굴림체" panose="020B0609000101010101" pitchFamily="49" charset="-127"/>
              </a:rPr>
              <a:t>+ 1/2 + 1/1 + 1/2 + 1/3 + 1/4 + 1/5 + 1/6)/8 -&gt; </a:t>
            </a:r>
            <a:r>
              <a:rPr lang="ko-KR" altLang="en-US" sz="14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거리의 역수에 대한 평균 </a:t>
            </a:r>
            <a:r>
              <a:rPr lang="en-US" altLang="ko-KR" sz="14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0.43</a:t>
            </a:r>
            <a:endParaRPr lang="ko-KR" altLang="en-US" sz="14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6" name="아래쪽 화살표 15"/>
          <p:cNvSpPr/>
          <p:nvPr/>
        </p:nvSpPr>
        <p:spPr>
          <a:xfrm>
            <a:off x="6899460" y="5099079"/>
            <a:ext cx="488515" cy="7319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5185091" y="5895313"/>
            <a:ext cx="4025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방법에 따라서 중심 </a:t>
            </a:r>
            <a:r>
              <a:rPr lang="ko-KR" altLang="en-US" dirty="0" err="1" smtClean="0"/>
              <a:t>노드가</a:t>
            </a:r>
            <a:r>
              <a:rPr lang="ko-KR" altLang="en-US" dirty="0" smtClean="0"/>
              <a:t> 달라진다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cxnSp>
        <p:nvCxnSpPr>
          <p:cNvPr id="22" name="구부러진 연결선 21"/>
          <p:cNvCxnSpPr/>
          <p:nvPr/>
        </p:nvCxnSpPr>
        <p:spPr>
          <a:xfrm flipV="1">
            <a:off x="4889325" y="1832438"/>
            <a:ext cx="693108" cy="647226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582433" y="1647771"/>
            <a:ext cx="2634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방법</a:t>
            </a:r>
            <a:r>
              <a:rPr lang="en-US" altLang="ko-KR" dirty="0" smtClean="0"/>
              <a:t>1</a:t>
            </a:r>
            <a:r>
              <a:rPr lang="ko-KR" altLang="en-US" dirty="0" smtClean="0"/>
              <a:t>일 때의 중심 </a:t>
            </a:r>
            <a:r>
              <a:rPr lang="ko-KR" altLang="en-US" dirty="0" err="1" smtClean="0"/>
              <a:t>노드</a:t>
            </a:r>
            <a:endParaRPr lang="ko-KR" altLang="en-US" dirty="0"/>
          </a:p>
        </p:txBody>
      </p:sp>
      <p:cxnSp>
        <p:nvCxnSpPr>
          <p:cNvPr id="27" name="구부러진 연결선 26"/>
          <p:cNvCxnSpPr>
            <a:stCxn id="8" idx="0"/>
          </p:cNvCxnSpPr>
          <p:nvPr/>
        </p:nvCxnSpPr>
        <p:spPr>
          <a:xfrm rot="16200000" flipV="1">
            <a:off x="3597636" y="1717917"/>
            <a:ext cx="529573" cy="667596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999990" y="1628162"/>
            <a:ext cx="2634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방법</a:t>
            </a:r>
            <a:r>
              <a:rPr lang="en-US" altLang="ko-KR" dirty="0" smtClean="0"/>
              <a:t>2</a:t>
            </a:r>
            <a:r>
              <a:rPr lang="ko-KR" altLang="en-US" dirty="0" smtClean="0"/>
              <a:t>일 때의 중심 </a:t>
            </a:r>
            <a:r>
              <a:rPr lang="ko-KR" altLang="en-US" dirty="0" err="1" smtClean="0"/>
              <a:t>노드</a:t>
            </a:r>
            <a:endParaRPr lang="ko-KR" altLang="en-US" dirty="0"/>
          </a:p>
        </p:txBody>
      </p:sp>
      <p:pic>
        <p:nvPicPr>
          <p:cNvPr id="20" name="그림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3237" y="1993096"/>
            <a:ext cx="2152650" cy="94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073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중개중심성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Betweenness</a:t>
            </a:r>
            <a:r>
              <a:rPr lang="en-US" altLang="ko-KR" dirty="0" smtClean="0"/>
              <a:t> Centrality)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3682653"/>
            <a:ext cx="10515600" cy="2494310"/>
          </a:xfrm>
        </p:spPr>
        <p:txBody>
          <a:bodyPr>
            <a:normAutofit fontScale="77500" lnSpcReduction="20000"/>
          </a:bodyPr>
          <a:lstStyle/>
          <a:p>
            <a:r>
              <a:rPr lang="en-US" altLang="ko-KR" dirty="0" err="1" smtClean="0"/>
              <a:t>g</a:t>
            </a:r>
            <a:r>
              <a:rPr lang="en-US" altLang="ko-KR" sz="1100" dirty="0" err="1" smtClean="0"/>
              <a:t>jk</a:t>
            </a:r>
            <a:r>
              <a:rPr lang="ko-KR" altLang="en-US" dirty="0" smtClean="0"/>
              <a:t>는 두 </a:t>
            </a:r>
            <a:r>
              <a:rPr lang="ko-KR" altLang="en-US" dirty="0" err="1" smtClean="0"/>
              <a:t>노드</a:t>
            </a:r>
            <a:r>
              <a:rPr lang="ko-KR" altLang="en-US" dirty="0" smtClean="0"/>
              <a:t> </a:t>
            </a:r>
            <a:r>
              <a:rPr lang="en-US" altLang="ko-KR" dirty="0" smtClean="0"/>
              <a:t>j</a:t>
            </a:r>
            <a:r>
              <a:rPr lang="ko-KR" altLang="en-US" dirty="0" smtClean="0"/>
              <a:t>와 </a:t>
            </a:r>
            <a:r>
              <a:rPr lang="en-US" altLang="ko-KR" dirty="0" smtClean="0"/>
              <a:t>k</a:t>
            </a:r>
            <a:r>
              <a:rPr lang="ko-KR" altLang="en-US" dirty="0" smtClean="0"/>
              <a:t>간에 존재하는 최단거리의 경우의 수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g</a:t>
            </a:r>
            <a:r>
              <a:rPr lang="en-US" altLang="ko-KR" sz="1100" dirty="0" err="1" smtClean="0"/>
              <a:t>jk</a:t>
            </a:r>
            <a:r>
              <a:rPr lang="en-US" altLang="ko-KR" sz="2600" dirty="0" smtClean="0"/>
              <a:t>(</a:t>
            </a:r>
            <a:r>
              <a:rPr lang="en-US" altLang="ko-KR" sz="2600" dirty="0" err="1" smtClean="0"/>
              <a:t>i</a:t>
            </a:r>
            <a:r>
              <a:rPr lang="en-US" altLang="ko-KR" sz="2600" dirty="0" smtClean="0"/>
              <a:t>)</a:t>
            </a:r>
            <a:r>
              <a:rPr lang="ko-KR" altLang="en-US" dirty="0" smtClean="0"/>
              <a:t>는 두 </a:t>
            </a:r>
            <a:r>
              <a:rPr lang="ko-KR" altLang="en-US" dirty="0" err="1" smtClean="0"/>
              <a:t>노드</a:t>
            </a:r>
            <a:r>
              <a:rPr lang="ko-KR" altLang="en-US" dirty="0" smtClean="0"/>
              <a:t> </a:t>
            </a:r>
            <a:r>
              <a:rPr lang="en-US" altLang="ko-KR" dirty="0" smtClean="0"/>
              <a:t>j</a:t>
            </a:r>
            <a:r>
              <a:rPr lang="ko-KR" altLang="en-US" dirty="0" smtClean="0"/>
              <a:t>와 </a:t>
            </a:r>
            <a:r>
              <a:rPr lang="en-US" altLang="ko-KR" dirty="0" smtClean="0"/>
              <a:t>k(j&lt;&gt;k)</a:t>
            </a:r>
            <a:r>
              <a:rPr lang="ko-KR" altLang="en-US" dirty="0" smtClean="0"/>
              <a:t>사이에 존재하는 점</a:t>
            </a:r>
            <a:r>
              <a:rPr lang="en-US" altLang="ko-KR" dirty="0" err="1" smtClean="0"/>
              <a:t>i</a:t>
            </a:r>
            <a:r>
              <a:rPr lang="ko-KR" altLang="en-US" dirty="0" smtClean="0"/>
              <a:t>를 경유하는 횟수</a:t>
            </a:r>
            <a:r>
              <a:rPr lang="en-US" altLang="ko-KR" dirty="0" smtClean="0"/>
              <a:t>. g</a:t>
            </a:r>
            <a:r>
              <a:rPr lang="ko-KR" altLang="en-US" dirty="0" smtClean="0"/>
              <a:t>는 네트워크에 참여하는 </a:t>
            </a:r>
            <a:r>
              <a:rPr lang="ko-KR" altLang="en-US" dirty="0" err="1" smtClean="0"/>
              <a:t>노드수</a:t>
            </a:r>
            <a:r>
              <a:rPr lang="en-US" altLang="ko-KR" dirty="0" smtClean="0"/>
              <a:t>, </a:t>
            </a:r>
            <a:r>
              <a:rPr lang="ko-KR" altLang="en-US" dirty="0" smtClean="0"/>
              <a:t>표준화를 위한</a:t>
            </a:r>
            <a:r>
              <a:rPr lang="en-US" altLang="ko-KR" dirty="0" smtClean="0"/>
              <a:t>(g-2)(g-1)/2</a:t>
            </a:r>
            <a:r>
              <a:rPr lang="ko-KR" altLang="en-US" dirty="0" smtClean="0"/>
              <a:t>로 나눔</a:t>
            </a:r>
            <a:r>
              <a:rPr lang="en-US" altLang="ko-KR" dirty="0" smtClean="0"/>
              <a:t>.</a:t>
            </a:r>
          </a:p>
          <a:p>
            <a:r>
              <a:rPr lang="ko-KR" altLang="en-US" dirty="0" err="1" smtClean="0"/>
              <a:t>노드</a:t>
            </a:r>
            <a:r>
              <a:rPr lang="en-US" altLang="ko-KR" dirty="0" smtClean="0"/>
              <a:t>5</a:t>
            </a:r>
            <a:r>
              <a:rPr lang="ko-KR" altLang="en-US" dirty="0" smtClean="0"/>
              <a:t>가 다른 </a:t>
            </a:r>
            <a:r>
              <a:rPr lang="ko-KR" altLang="en-US" dirty="0" err="1" smtClean="0"/>
              <a:t>노드간의</a:t>
            </a:r>
            <a:r>
              <a:rPr lang="ko-KR" altLang="en-US" dirty="0" smtClean="0"/>
              <a:t> 최단거리에 끼이는 경우</a:t>
            </a:r>
            <a:endParaRPr lang="en-US" altLang="ko-KR" dirty="0" smtClean="0"/>
          </a:p>
          <a:p>
            <a:pPr lvl="1"/>
            <a:r>
              <a:rPr lang="ko-KR" altLang="en-US" sz="1800" dirty="0" err="1"/>
              <a:t>노드</a:t>
            </a:r>
            <a:r>
              <a:rPr lang="en-US" altLang="ko-KR" sz="1800" dirty="0"/>
              <a:t>1 = 0</a:t>
            </a:r>
          </a:p>
          <a:p>
            <a:pPr lvl="1"/>
            <a:r>
              <a:rPr lang="ko-KR" altLang="en-US" sz="1800" dirty="0" err="1"/>
              <a:t>노드</a:t>
            </a:r>
            <a:r>
              <a:rPr lang="en-US" altLang="ko-KR" sz="1800" dirty="0"/>
              <a:t>2 = 0</a:t>
            </a:r>
          </a:p>
          <a:p>
            <a:pPr lvl="1"/>
            <a:r>
              <a:rPr lang="ko-KR" altLang="en-US" sz="1800" dirty="0" err="1"/>
              <a:t>노드</a:t>
            </a:r>
            <a:r>
              <a:rPr lang="en-US" altLang="ko-KR" sz="1800" dirty="0"/>
              <a:t>3 = 0</a:t>
            </a:r>
          </a:p>
          <a:p>
            <a:pPr lvl="1"/>
            <a:r>
              <a:rPr lang="ko-KR" altLang="en-US" sz="1800" dirty="0" err="1"/>
              <a:t>노드</a:t>
            </a:r>
            <a:r>
              <a:rPr lang="en-US" altLang="ko-KR" sz="1800" dirty="0"/>
              <a:t>4 = </a:t>
            </a:r>
            <a:r>
              <a:rPr lang="en-US" altLang="ko-KR" sz="1800" dirty="0" smtClean="0"/>
              <a:t>15(1-</a:t>
            </a:r>
            <a:r>
              <a:rPr lang="en-US" altLang="ko-KR" sz="1800" dirty="0"/>
              <a:t>&gt;2,1-&gt;3,1-&gt;5,1-&gt;6,2-&gt;1,2-&gt;3,2-&gt;5,2-&gt;6,3-&gt;1,3-&gt;2,3-&gt;5,3-&gt;6,5-&gt;1,5-&gt;2,5-&gt;</a:t>
            </a:r>
            <a:r>
              <a:rPr lang="en-US" altLang="ko-KR" sz="1800" dirty="0" smtClean="0"/>
              <a:t>3)</a:t>
            </a:r>
            <a:endParaRPr lang="en-US" altLang="ko-KR" sz="1800" dirty="0"/>
          </a:p>
          <a:p>
            <a:pPr lvl="1"/>
            <a:r>
              <a:rPr lang="ko-KR" altLang="en-US" sz="1800" dirty="0" err="1"/>
              <a:t>노드</a:t>
            </a:r>
            <a:r>
              <a:rPr lang="en-US" altLang="ko-KR" sz="1800" dirty="0"/>
              <a:t>5 = </a:t>
            </a:r>
            <a:r>
              <a:rPr lang="en-US" altLang="ko-KR" sz="1800" dirty="0" smtClean="0"/>
              <a:t>8(1-</a:t>
            </a:r>
            <a:r>
              <a:rPr lang="en-US" altLang="ko-KR" sz="1800" dirty="0"/>
              <a:t>&gt;6,2-&gt;6,3-&gt;6,4-&gt;6,6-&gt;1,6-&gt;2,6-&gt;3,6-&gt;</a:t>
            </a:r>
            <a:r>
              <a:rPr lang="en-US" altLang="ko-KR" sz="1800" dirty="0" smtClean="0"/>
              <a:t>4)</a:t>
            </a:r>
            <a:endParaRPr lang="en-US" altLang="ko-KR" sz="1800" dirty="0"/>
          </a:p>
          <a:p>
            <a:pPr lvl="1"/>
            <a:r>
              <a:rPr lang="ko-KR" altLang="en-US" sz="1800" dirty="0" err="1"/>
              <a:t>노드</a:t>
            </a:r>
            <a:r>
              <a:rPr lang="en-US" altLang="ko-KR" sz="1800" dirty="0"/>
              <a:t>6 = 0</a:t>
            </a:r>
            <a:endParaRPr lang="ko-KR" altLang="en-US" sz="1800" dirty="0"/>
          </a:p>
        </p:txBody>
      </p:sp>
      <p:grpSp>
        <p:nvGrpSpPr>
          <p:cNvPr id="14" name="그룹 13"/>
          <p:cNvGrpSpPr/>
          <p:nvPr/>
        </p:nvGrpSpPr>
        <p:grpSpPr>
          <a:xfrm>
            <a:off x="3227540" y="1493910"/>
            <a:ext cx="2693096" cy="2060187"/>
            <a:chOff x="3402904" y="1493910"/>
            <a:chExt cx="2693096" cy="2060187"/>
          </a:xfrm>
        </p:grpSpPr>
        <p:sp>
          <p:nvSpPr>
            <p:cNvPr id="4" name="타원 3"/>
            <p:cNvSpPr/>
            <p:nvPr/>
          </p:nvSpPr>
          <p:spPr>
            <a:xfrm>
              <a:off x="5757797" y="2310400"/>
              <a:ext cx="338203" cy="3385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3</a:t>
              </a:r>
              <a:endParaRPr lang="ko-KR" altLang="en-US" dirty="0"/>
            </a:p>
          </p:txBody>
        </p:sp>
        <p:sp>
          <p:nvSpPr>
            <p:cNvPr id="5" name="타원 4"/>
            <p:cNvSpPr/>
            <p:nvPr/>
          </p:nvSpPr>
          <p:spPr>
            <a:xfrm>
              <a:off x="4895589" y="3215569"/>
              <a:ext cx="338203" cy="3385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2</a:t>
              </a:r>
              <a:endParaRPr lang="ko-KR" altLang="en-US" dirty="0"/>
            </a:p>
          </p:txBody>
        </p:sp>
        <p:sp>
          <p:nvSpPr>
            <p:cNvPr id="6" name="타원 5"/>
            <p:cNvSpPr/>
            <p:nvPr/>
          </p:nvSpPr>
          <p:spPr>
            <a:xfrm>
              <a:off x="4895588" y="1493910"/>
              <a:ext cx="338203" cy="3385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1</a:t>
              </a:r>
              <a:endParaRPr lang="ko-KR" altLang="en-US" dirty="0"/>
            </a:p>
          </p:txBody>
        </p:sp>
        <p:sp>
          <p:nvSpPr>
            <p:cNvPr id="7" name="타원 6"/>
            <p:cNvSpPr/>
            <p:nvPr/>
          </p:nvSpPr>
          <p:spPr>
            <a:xfrm>
              <a:off x="4895589" y="2310400"/>
              <a:ext cx="338203" cy="3385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4</a:t>
              </a:r>
              <a:endParaRPr lang="ko-KR" altLang="en-US" dirty="0"/>
            </a:p>
          </p:txBody>
        </p:sp>
        <p:sp>
          <p:nvSpPr>
            <p:cNvPr id="8" name="타원 7"/>
            <p:cNvSpPr/>
            <p:nvPr/>
          </p:nvSpPr>
          <p:spPr>
            <a:xfrm>
              <a:off x="4202482" y="2316501"/>
              <a:ext cx="338203" cy="3385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5</a:t>
              </a:r>
              <a:endParaRPr lang="ko-KR" altLang="en-US" dirty="0"/>
            </a:p>
          </p:txBody>
        </p:sp>
        <p:sp>
          <p:nvSpPr>
            <p:cNvPr id="9" name="타원 8"/>
            <p:cNvSpPr/>
            <p:nvPr/>
          </p:nvSpPr>
          <p:spPr>
            <a:xfrm>
              <a:off x="3402904" y="2316501"/>
              <a:ext cx="338203" cy="3385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6</a:t>
              </a:r>
              <a:endParaRPr lang="ko-KR" altLang="en-US" dirty="0"/>
            </a:p>
          </p:txBody>
        </p:sp>
        <p:cxnSp>
          <p:nvCxnSpPr>
            <p:cNvPr id="13" name="직선 화살표 연결선 12"/>
            <p:cNvCxnSpPr>
              <a:stCxn id="4" idx="2"/>
              <a:endCxn id="7" idx="6"/>
            </p:cNvCxnSpPr>
            <p:nvPr/>
          </p:nvCxnSpPr>
          <p:spPr>
            <a:xfrm flipH="1">
              <a:off x="5233792" y="2479664"/>
              <a:ext cx="524005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화살표 연결선 14"/>
            <p:cNvCxnSpPr>
              <a:stCxn id="6" idx="4"/>
              <a:endCxn id="7" idx="0"/>
            </p:cNvCxnSpPr>
            <p:nvPr/>
          </p:nvCxnSpPr>
          <p:spPr>
            <a:xfrm>
              <a:off x="5064690" y="1832438"/>
              <a:ext cx="1" cy="477962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화살표 연결선 16"/>
            <p:cNvCxnSpPr>
              <a:stCxn id="5" idx="0"/>
              <a:endCxn id="7" idx="4"/>
            </p:cNvCxnSpPr>
            <p:nvPr/>
          </p:nvCxnSpPr>
          <p:spPr>
            <a:xfrm flipV="1">
              <a:off x="5064691" y="2648928"/>
              <a:ext cx="0" cy="566641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직선 화살표 연결선 18"/>
            <p:cNvCxnSpPr>
              <a:stCxn id="7" idx="2"/>
              <a:endCxn id="8" idx="6"/>
            </p:cNvCxnSpPr>
            <p:nvPr/>
          </p:nvCxnSpPr>
          <p:spPr>
            <a:xfrm flipH="1">
              <a:off x="4540685" y="2479664"/>
              <a:ext cx="354904" cy="6101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직선 화살표 연결선 20"/>
            <p:cNvCxnSpPr>
              <a:stCxn id="8" idx="2"/>
              <a:endCxn id="9" idx="6"/>
            </p:cNvCxnSpPr>
            <p:nvPr/>
          </p:nvCxnSpPr>
          <p:spPr>
            <a:xfrm flipH="1">
              <a:off x="3741107" y="2485765"/>
              <a:ext cx="461375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" name="구부러진 연결선 30"/>
          <p:cNvCxnSpPr>
            <a:stCxn id="7" idx="7"/>
          </p:cNvCxnSpPr>
          <p:nvPr/>
        </p:nvCxnSpPr>
        <p:spPr>
          <a:xfrm rot="5400000" flipH="1" flipV="1">
            <a:off x="5063318" y="1636269"/>
            <a:ext cx="669288" cy="778126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787025" y="1531178"/>
            <a:ext cx="2969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 smtClean="0"/>
              <a:t>중개성</a:t>
            </a:r>
            <a:r>
              <a:rPr lang="ko-KR" altLang="en-US" dirty="0" smtClean="0"/>
              <a:t> 관점에서 가장 중심</a:t>
            </a:r>
            <a:endParaRPr lang="ko-KR" altLang="en-US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9293" y="2025332"/>
            <a:ext cx="2428875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937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위세중심성</a:t>
            </a:r>
            <a:r>
              <a:rPr lang="en-US" altLang="ko-KR" dirty="0" smtClean="0"/>
              <a:t>(Eigenvector Centrality)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3682653"/>
            <a:ext cx="10515600" cy="2494310"/>
          </a:xfrm>
        </p:spPr>
        <p:txBody>
          <a:bodyPr>
            <a:normAutofit/>
          </a:bodyPr>
          <a:lstStyle/>
          <a:p>
            <a:r>
              <a:rPr lang="en-US" altLang="ko-KR" dirty="0" err="1" smtClean="0"/>
              <a:t>C</a:t>
            </a:r>
            <a:r>
              <a:rPr lang="en-US" altLang="ko-KR" sz="1400" dirty="0" err="1" smtClean="0"/>
              <a:t>i</a:t>
            </a:r>
            <a:r>
              <a:rPr lang="ko-KR" altLang="en-US" dirty="0" smtClean="0"/>
              <a:t>는 </a:t>
            </a:r>
            <a:r>
              <a:rPr lang="en-US" altLang="ko-KR" dirty="0" err="1" smtClean="0"/>
              <a:t>i</a:t>
            </a:r>
            <a:r>
              <a:rPr lang="ko-KR" altLang="en-US" dirty="0" err="1" smtClean="0"/>
              <a:t>노드의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중심성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C</a:t>
            </a:r>
            <a:r>
              <a:rPr lang="en-US" altLang="ko-KR" sz="1400" dirty="0" err="1" smtClean="0"/>
              <a:t>j</a:t>
            </a:r>
            <a:r>
              <a:rPr lang="ko-KR" altLang="en-US" dirty="0" smtClean="0"/>
              <a:t>는 </a:t>
            </a:r>
            <a:r>
              <a:rPr lang="en-US" altLang="ko-KR" dirty="0" smtClean="0"/>
              <a:t>j</a:t>
            </a:r>
            <a:r>
              <a:rPr lang="ko-KR" altLang="en-US" dirty="0" err="1" smtClean="0"/>
              <a:t>노드의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중심성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a</a:t>
            </a:r>
            <a:r>
              <a:rPr lang="en-US" altLang="ko-KR" sz="1400" dirty="0" err="1" smtClean="0"/>
              <a:t>ij</a:t>
            </a:r>
            <a:r>
              <a:rPr lang="ko-KR" altLang="en-US" dirty="0" smtClean="0"/>
              <a:t>는 </a:t>
            </a:r>
            <a:r>
              <a:rPr lang="en-US" altLang="ko-KR" dirty="0" err="1" smtClean="0"/>
              <a:t>i</a:t>
            </a:r>
            <a:r>
              <a:rPr lang="ko-KR" altLang="en-US" dirty="0" smtClean="0"/>
              <a:t>와 </a:t>
            </a:r>
            <a:r>
              <a:rPr lang="en-US" altLang="ko-KR" dirty="0" smtClean="0"/>
              <a:t>j</a:t>
            </a:r>
            <a:r>
              <a:rPr lang="ko-KR" altLang="en-US" dirty="0" smtClean="0"/>
              <a:t>간의 관계 강도</a:t>
            </a:r>
            <a:r>
              <a:rPr lang="en-US" altLang="ko-KR" dirty="0" smtClean="0"/>
              <a:t>(0 or 1), </a:t>
            </a:r>
            <a:r>
              <a:rPr lang="el-GR" altLang="ko-KR" dirty="0" smtClean="0"/>
              <a:t>λ</a:t>
            </a:r>
            <a:r>
              <a:rPr lang="ko-KR" altLang="en-US" dirty="0" smtClean="0"/>
              <a:t>는 </a:t>
            </a:r>
            <a:r>
              <a:rPr lang="en-US" altLang="ko-KR" dirty="0" err="1" smtClean="0"/>
              <a:t>i</a:t>
            </a:r>
            <a:r>
              <a:rPr lang="ko-KR" altLang="en-US" dirty="0" smtClean="0"/>
              <a:t>와 </a:t>
            </a:r>
            <a:r>
              <a:rPr lang="en-US" altLang="ko-KR" dirty="0" smtClean="0"/>
              <a:t>j</a:t>
            </a:r>
            <a:r>
              <a:rPr lang="ko-KR" altLang="en-US" dirty="0" smtClean="0"/>
              <a:t>간 관계 매트릭스의 가장 큰 고유벡터의 </a:t>
            </a:r>
            <a:r>
              <a:rPr lang="ko-KR" altLang="en-US" dirty="0" err="1" smtClean="0"/>
              <a:t>고유값</a:t>
            </a:r>
            <a:endParaRPr lang="en-US" altLang="ko-KR" dirty="0" smtClean="0"/>
          </a:p>
          <a:p>
            <a:r>
              <a:rPr lang="ko-KR" altLang="en-US" dirty="0" smtClean="0"/>
              <a:t>중요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중심성</a:t>
            </a:r>
            <a:r>
              <a:rPr lang="ko-KR" altLang="en-US" dirty="0" smtClean="0"/>
              <a:t> 지수</a:t>
            </a:r>
            <a:r>
              <a:rPr lang="en-US" altLang="ko-KR" dirty="0" smtClean="0"/>
              <a:t>)</a:t>
            </a:r>
            <a:r>
              <a:rPr lang="ko-KR" altLang="en-US" dirty="0" smtClean="0"/>
              <a:t>한 </a:t>
            </a:r>
            <a:r>
              <a:rPr lang="ko-KR" altLang="en-US" dirty="0" err="1" smtClean="0"/>
              <a:t>노드에</a:t>
            </a:r>
            <a:r>
              <a:rPr lang="ko-KR" altLang="en-US" dirty="0" smtClean="0"/>
              <a:t> 연결된 </a:t>
            </a:r>
            <a:r>
              <a:rPr lang="ko-KR" altLang="en-US" dirty="0" err="1" smtClean="0"/>
              <a:t>노드가</a:t>
            </a:r>
            <a:r>
              <a:rPr lang="ko-KR" altLang="en-US" dirty="0" smtClean="0"/>
              <a:t> 중요하다는 관점에서 출발</a:t>
            </a:r>
            <a:endParaRPr lang="ko-KR" altLang="en-US" dirty="0"/>
          </a:p>
        </p:txBody>
      </p:sp>
      <p:grpSp>
        <p:nvGrpSpPr>
          <p:cNvPr id="14" name="그룹 13"/>
          <p:cNvGrpSpPr/>
          <p:nvPr/>
        </p:nvGrpSpPr>
        <p:grpSpPr>
          <a:xfrm>
            <a:off x="830889" y="1493910"/>
            <a:ext cx="5089747" cy="2060187"/>
            <a:chOff x="1006253" y="1493910"/>
            <a:chExt cx="5089747" cy="2060187"/>
          </a:xfrm>
        </p:grpSpPr>
        <p:sp>
          <p:nvSpPr>
            <p:cNvPr id="4" name="타원 3"/>
            <p:cNvSpPr/>
            <p:nvPr/>
          </p:nvSpPr>
          <p:spPr>
            <a:xfrm>
              <a:off x="5757797" y="2310400"/>
              <a:ext cx="338203" cy="3385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3</a:t>
              </a:r>
              <a:endParaRPr lang="ko-KR" altLang="en-US" dirty="0"/>
            </a:p>
          </p:txBody>
        </p:sp>
        <p:sp>
          <p:nvSpPr>
            <p:cNvPr id="5" name="타원 4"/>
            <p:cNvSpPr/>
            <p:nvPr/>
          </p:nvSpPr>
          <p:spPr>
            <a:xfrm>
              <a:off x="4895589" y="3215569"/>
              <a:ext cx="338203" cy="3385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2</a:t>
              </a:r>
              <a:endParaRPr lang="ko-KR" altLang="en-US" dirty="0"/>
            </a:p>
          </p:txBody>
        </p:sp>
        <p:sp>
          <p:nvSpPr>
            <p:cNvPr id="6" name="타원 5"/>
            <p:cNvSpPr/>
            <p:nvPr/>
          </p:nvSpPr>
          <p:spPr>
            <a:xfrm>
              <a:off x="4895588" y="1493910"/>
              <a:ext cx="338203" cy="3385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1</a:t>
              </a:r>
              <a:endParaRPr lang="ko-KR" altLang="en-US" dirty="0"/>
            </a:p>
          </p:txBody>
        </p:sp>
        <p:sp>
          <p:nvSpPr>
            <p:cNvPr id="7" name="타원 6"/>
            <p:cNvSpPr/>
            <p:nvPr/>
          </p:nvSpPr>
          <p:spPr>
            <a:xfrm>
              <a:off x="4895589" y="2310400"/>
              <a:ext cx="338203" cy="3385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4</a:t>
              </a:r>
              <a:endParaRPr lang="ko-KR" altLang="en-US" dirty="0"/>
            </a:p>
          </p:txBody>
        </p:sp>
        <p:sp>
          <p:nvSpPr>
            <p:cNvPr id="8" name="타원 7"/>
            <p:cNvSpPr/>
            <p:nvPr/>
          </p:nvSpPr>
          <p:spPr>
            <a:xfrm>
              <a:off x="4202482" y="2316501"/>
              <a:ext cx="338203" cy="3385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5</a:t>
              </a:r>
              <a:endParaRPr lang="ko-KR" altLang="en-US" dirty="0"/>
            </a:p>
          </p:txBody>
        </p:sp>
        <p:sp>
          <p:nvSpPr>
            <p:cNvPr id="9" name="타원 8"/>
            <p:cNvSpPr/>
            <p:nvPr/>
          </p:nvSpPr>
          <p:spPr>
            <a:xfrm>
              <a:off x="3402904" y="2316501"/>
              <a:ext cx="338203" cy="3385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6</a:t>
              </a:r>
              <a:endParaRPr lang="ko-KR" altLang="en-US" dirty="0"/>
            </a:p>
          </p:txBody>
        </p:sp>
        <p:sp>
          <p:nvSpPr>
            <p:cNvPr id="10" name="타원 9"/>
            <p:cNvSpPr/>
            <p:nvPr/>
          </p:nvSpPr>
          <p:spPr>
            <a:xfrm>
              <a:off x="2586623" y="2310400"/>
              <a:ext cx="338203" cy="3385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7</a:t>
              </a:r>
              <a:endParaRPr lang="ko-KR" altLang="en-US" dirty="0"/>
            </a:p>
          </p:txBody>
        </p:sp>
        <p:sp>
          <p:nvSpPr>
            <p:cNvPr id="11" name="타원 10"/>
            <p:cNvSpPr/>
            <p:nvPr/>
          </p:nvSpPr>
          <p:spPr>
            <a:xfrm>
              <a:off x="1805831" y="2310400"/>
              <a:ext cx="338203" cy="3385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8</a:t>
              </a:r>
              <a:endParaRPr lang="ko-KR" altLang="en-US" dirty="0"/>
            </a:p>
          </p:txBody>
        </p:sp>
        <p:cxnSp>
          <p:nvCxnSpPr>
            <p:cNvPr id="13" name="직선 화살표 연결선 12"/>
            <p:cNvCxnSpPr>
              <a:stCxn id="4" idx="2"/>
              <a:endCxn id="7" idx="6"/>
            </p:cNvCxnSpPr>
            <p:nvPr/>
          </p:nvCxnSpPr>
          <p:spPr>
            <a:xfrm flipH="1">
              <a:off x="5233792" y="2479664"/>
              <a:ext cx="524005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화살표 연결선 14"/>
            <p:cNvCxnSpPr>
              <a:stCxn id="6" idx="4"/>
              <a:endCxn id="7" idx="0"/>
            </p:cNvCxnSpPr>
            <p:nvPr/>
          </p:nvCxnSpPr>
          <p:spPr>
            <a:xfrm>
              <a:off x="5064690" y="1832438"/>
              <a:ext cx="1" cy="477962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화살표 연결선 16"/>
            <p:cNvCxnSpPr>
              <a:stCxn id="5" idx="0"/>
              <a:endCxn id="7" idx="4"/>
            </p:cNvCxnSpPr>
            <p:nvPr/>
          </p:nvCxnSpPr>
          <p:spPr>
            <a:xfrm flipV="1">
              <a:off x="5064691" y="2648928"/>
              <a:ext cx="0" cy="566641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직선 화살표 연결선 18"/>
            <p:cNvCxnSpPr>
              <a:stCxn id="7" idx="2"/>
              <a:endCxn id="8" idx="6"/>
            </p:cNvCxnSpPr>
            <p:nvPr/>
          </p:nvCxnSpPr>
          <p:spPr>
            <a:xfrm flipH="1">
              <a:off x="4540685" y="2479664"/>
              <a:ext cx="354904" cy="6101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직선 화살표 연결선 20"/>
            <p:cNvCxnSpPr>
              <a:stCxn id="8" idx="2"/>
              <a:endCxn id="9" idx="6"/>
            </p:cNvCxnSpPr>
            <p:nvPr/>
          </p:nvCxnSpPr>
          <p:spPr>
            <a:xfrm flipH="1">
              <a:off x="3741107" y="2485765"/>
              <a:ext cx="461375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직선 화살표 연결선 22"/>
            <p:cNvCxnSpPr>
              <a:stCxn id="9" idx="2"/>
              <a:endCxn id="10" idx="6"/>
            </p:cNvCxnSpPr>
            <p:nvPr/>
          </p:nvCxnSpPr>
          <p:spPr>
            <a:xfrm flipH="1" flipV="1">
              <a:off x="2924826" y="2479664"/>
              <a:ext cx="478078" cy="6101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직선 화살표 연결선 24"/>
            <p:cNvCxnSpPr>
              <a:stCxn id="10" idx="2"/>
              <a:endCxn id="11" idx="6"/>
            </p:cNvCxnSpPr>
            <p:nvPr/>
          </p:nvCxnSpPr>
          <p:spPr>
            <a:xfrm flipH="1">
              <a:off x="2144034" y="2479664"/>
              <a:ext cx="442589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타원 29"/>
            <p:cNvSpPr/>
            <p:nvPr/>
          </p:nvSpPr>
          <p:spPr>
            <a:xfrm>
              <a:off x="1006253" y="2310400"/>
              <a:ext cx="338203" cy="3385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9</a:t>
              </a:r>
              <a:endParaRPr lang="ko-KR" altLang="en-US" dirty="0"/>
            </a:p>
          </p:txBody>
        </p:sp>
        <p:cxnSp>
          <p:nvCxnSpPr>
            <p:cNvPr id="32" name="직선 화살표 연결선 31"/>
            <p:cNvCxnSpPr>
              <a:stCxn id="11" idx="2"/>
              <a:endCxn id="30" idx="6"/>
            </p:cNvCxnSpPr>
            <p:nvPr/>
          </p:nvCxnSpPr>
          <p:spPr>
            <a:xfrm flipH="1">
              <a:off x="1344456" y="2479664"/>
              <a:ext cx="461375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그림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8446" y="2097000"/>
            <a:ext cx="1724025" cy="79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482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네트워크의 종류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방향</a:t>
            </a:r>
            <a:r>
              <a:rPr lang="en-US" altLang="ko-KR" dirty="0"/>
              <a:t> </a:t>
            </a:r>
            <a:r>
              <a:rPr lang="ko-KR" altLang="en-US" dirty="0" smtClean="0"/>
              <a:t>네트워크</a:t>
            </a:r>
            <a:r>
              <a:rPr lang="en-US" altLang="ko-KR" dirty="0" smtClean="0"/>
              <a:t>(</a:t>
            </a:r>
            <a:r>
              <a:rPr lang="en-US" altLang="ko-KR" dirty="0"/>
              <a:t>directed network)</a:t>
            </a:r>
            <a:endParaRPr lang="ko-KR" altLang="en-US" dirty="0"/>
          </a:p>
          <a:p>
            <a:r>
              <a:rPr lang="ko-KR" altLang="en-US" dirty="0" err="1" smtClean="0"/>
              <a:t>무방향</a:t>
            </a:r>
            <a:r>
              <a:rPr lang="ko-KR" altLang="en-US" dirty="0" smtClean="0"/>
              <a:t> 네트워크</a:t>
            </a:r>
            <a:r>
              <a:rPr lang="en-US" altLang="ko-KR" dirty="0" smtClean="0"/>
              <a:t>(undirected network)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37845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네트워크 특성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밀도</a:t>
            </a:r>
            <a:r>
              <a:rPr lang="en-US" altLang="ko-KR" dirty="0" smtClean="0"/>
              <a:t>(density)</a:t>
            </a:r>
          </a:p>
          <a:p>
            <a:r>
              <a:rPr lang="ko-KR" altLang="en-US" dirty="0" err="1" smtClean="0"/>
              <a:t>추이성</a:t>
            </a:r>
            <a:r>
              <a:rPr lang="en-US" altLang="ko-KR" dirty="0" smtClean="0"/>
              <a:t>(transitivity)</a:t>
            </a:r>
          </a:p>
          <a:p>
            <a:r>
              <a:rPr lang="ko-KR" altLang="en-US" dirty="0" smtClean="0"/>
              <a:t>상호성</a:t>
            </a:r>
            <a:r>
              <a:rPr lang="en-US" altLang="ko-KR" dirty="0" smtClean="0"/>
              <a:t>(reciprocity) -&gt; </a:t>
            </a:r>
            <a:r>
              <a:rPr lang="ko-KR" altLang="en-US" dirty="0" smtClean="0"/>
              <a:t>방향네트워크만</a:t>
            </a:r>
            <a:r>
              <a:rPr lang="en-US" altLang="ko-KR" dirty="0" smtClean="0"/>
              <a:t>..</a:t>
            </a:r>
          </a:p>
          <a:p>
            <a:r>
              <a:rPr lang="en-US" altLang="ko-KR" dirty="0"/>
              <a:t>3</a:t>
            </a:r>
            <a:r>
              <a:rPr lang="ko-KR" altLang="en-US" dirty="0"/>
              <a:t>자간 관계</a:t>
            </a:r>
            <a:r>
              <a:rPr lang="en-US" altLang="ko-KR" dirty="0"/>
              <a:t>(triad relationship</a:t>
            </a:r>
            <a:r>
              <a:rPr lang="en-US" altLang="ko-KR" dirty="0" smtClean="0"/>
              <a:t>)</a:t>
            </a:r>
            <a:r>
              <a:rPr lang="en-US" altLang="ko-KR" dirty="0"/>
              <a:t> -&gt; </a:t>
            </a:r>
            <a:r>
              <a:rPr lang="ko-KR" altLang="en-US" dirty="0"/>
              <a:t>방향네트워크만</a:t>
            </a:r>
            <a:r>
              <a:rPr lang="en-US" altLang="ko-KR" dirty="0"/>
              <a:t>..</a:t>
            </a:r>
            <a:endParaRPr lang="en-US" altLang="ko-KR" dirty="0" smtClean="0"/>
          </a:p>
          <a:p>
            <a:r>
              <a:rPr lang="ko-KR" altLang="en-US" dirty="0" smtClean="0"/>
              <a:t>컴포넌트</a:t>
            </a:r>
            <a:r>
              <a:rPr lang="en-US" altLang="ko-KR" dirty="0" smtClean="0"/>
              <a:t>(component)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05688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밀도</a:t>
            </a:r>
            <a:r>
              <a:rPr lang="en-US" altLang="ko-KR" dirty="0" smtClean="0"/>
              <a:t>(density)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4233797"/>
            <a:ext cx="10515600" cy="1943166"/>
          </a:xfrm>
        </p:spPr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밀도 </a:t>
            </a:r>
            <a:r>
              <a:rPr lang="en-US" altLang="ko-KR" dirty="0" smtClean="0"/>
              <a:t>= </a:t>
            </a:r>
            <a:r>
              <a:rPr lang="ko-KR" altLang="en-US" dirty="0" err="1" smtClean="0"/>
              <a:t>총연결선수</a:t>
            </a:r>
            <a:r>
              <a:rPr lang="en-US" altLang="ko-KR" dirty="0" smtClean="0"/>
              <a:t>*2</a:t>
            </a:r>
            <a:r>
              <a:rPr lang="ko-KR" altLang="en-US" dirty="0" smtClean="0"/>
              <a:t> </a:t>
            </a:r>
            <a:r>
              <a:rPr lang="en-US" altLang="ko-KR" dirty="0" smtClean="0"/>
              <a:t>/ </a:t>
            </a:r>
            <a:r>
              <a:rPr lang="ko-KR" altLang="en-US" dirty="0" err="1" smtClean="0"/>
              <a:t>가능한총연결선</a:t>
            </a:r>
            <a:r>
              <a:rPr lang="ko-KR" altLang="en-US" dirty="0" smtClean="0"/>
              <a:t> </a:t>
            </a:r>
            <a:r>
              <a:rPr lang="en-US" altLang="ko-KR" dirty="0" smtClean="0"/>
              <a:t>= 4*2/4(4-1) = 33.3%</a:t>
            </a:r>
          </a:p>
          <a:p>
            <a:r>
              <a:rPr lang="ko-KR" altLang="en-US" dirty="0" smtClean="0"/>
              <a:t>네트워크의 </a:t>
            </a:r>
            <a:r>
              <a:rPr lang="ko-KR" altLang="en-US" dirty="0" err="1" smtClean="0"/>
              <a:t>완벽성를</a:t>
            </a:r>
            <a:r>
              <a:rPr lang="ko-KR" altLang="en-US" dirty="0" smtClean="0"/>
              <a:t> 표현하는 개념</a:t>
            </a:r>
            <a:endParaRPr lang="en-US" altLang="ko-KR" dirty="0" smtClean="0"/>
          </a:p>
          <a:p>
            <a:r>
              <a:rPr lang="ko-KR" altLang="en-US" dirty="0" smtClean="0"/>
              <a:t>밀도가 높으면</a:t>
            </a:r>
            <a:r>
              <a:rPr lang="en-US" altLang="ko-KR" dirty="0" smtClean="0"/>
              <a:t>?</a:t>
            </a:r>
          </a:p>
          <a:p>
            <a:pPr lvl="1"/>
            <a:r>
              <a:rPr lang="ko-KR" altLang="en-US" dirty="0" smtClean="0"/>
              <a:t>빠른 정보 전달과 자원의 흐름</a:t>
            </a:r>
            <a:endParaRPr lang="en-US" altLang="ko-KR" dirty="0" smtClean="0"/>
          </a:p>
          <a:p>
            <a:pPr lvl="1"/>
            <a:r>
              <a:rPr lang="ko-KR" altLang="en-US" dirty="0" err="1" smtClean="0"/>
              <a:t>폐쇠망으로</a:t>
            </a:r>
            <a:r>
              <a:rPr lang="ko-KR" altLang="en-US" dirty="0" smtClean="0"/>
              <a:t> 작동</a:t>
            </a:r>
            <a:r>
              <a:rPr lang="en-US" altLang="ko-KR" dirty="0" smtClean="0"/>
              <a:t>(</a:t>
            </a:r>
            <a:r>
              <a:rPr lang="ko-KR" altLang="en-US" dirty="0" smtClean="0"/>
              <a:t>규범의 공유</a:t>
            </a:r>
            <a:r>
              <a:rPr lang="en-US" altLang="ko-KR" dirty="0" smtClean="0"/>
              <a:t>, </a:t>
            </a:r>
            <a:r>
              <a:rPr lang="ko-KR" altLang="en-US" dirty="0" smtClean="0"/>
              <a:t>행위패턴의 동질화 등이 쉽게 발전됨</a:t>
            </a:r>
            <a:r>
              <a:rPr lang="en-US" altLang="ko-KR" dirty="0" smtClean="0"/>
              <a:t>)</a:t>
            </a:r>
          </a:p>
          <a:p>
            <a:pPr lvl="1"/>
            <a:r>
              <a:rPr lang="ko-KR" altLang="en-US" dirty="0" smtClean="0"/>
              <a:t>약속 위반의 규제가 매우 효과적</a:t>
            </a:r>
            <a:endParaRPr lang="ko-KR" altLang="en-US" dirty="0"/>
          </a:p>
        </p:txBody>
      </p:sp>
      <p:sp>
        <p:nvSpPr>
          <p:cNvPr id="4" name="타원 3"/>
          <p:cNvSpPr/>
          <p:nvPr/>
        </p:nvSpPr>
        <p:spPr>
          <a:xfrm>
            <a:off x="964505" y="1744086"/>
            <a:ext cx="513567" cy="5135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A</a:t>
            </a:r>
            <a:endParaRPr lang="ko-KR" altLang="en-US" dirty="0"/>
          </a:p>
        </p:txBody>
      </p:sp>
      <p:sp>
        <p:nvSpPr>
          <p:cNvPr id="5" name="타원 4"/>
          <p:cNvSpPr/>
          <p:nvPr/>
        </p:nvSpPr>
        <p:spPr>
          <a:xfrm>
            <a:off x="3302697" y="1781664"/>
            <a:ext cx="513567" cy="5135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B</a:t>
            </a:r>
            <a:endParaRPr lang="ko-KR" altLang="en-US" dirty="0"/>
          </a:p>
        </p:txBody>
      </p:sp>
      <p:sp>
        <p:nvSpPr>
          <p:cNvPr id="6" name="타원 5"/>
          <p:cNvSpPr/>
          <p:nvPr/>
        </p:nvSpPr>
        <p:spPr>
          <a:xfrm>
            <a:off x="2206669" y="2564377"/>
            <a:ext cx="513567" cy="5135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C</a:t>
            </a:r>
            <a:endParaRPr lang="ko-KR" altLang="en-US" dirty="0"/>
          </a:p>
        </p:txBody>
      </p:sp>
      <p:sp>
        <p:nvSpPr>
          <p:cNvPr id="7" name="타원 6"/>
          <p:cNvSpPr/>
          <p:nvPr/>
        </p:nvSpPr>
        <p:spPr>
          <a:xfrm>
            <a:off x="964504" y="3153263"/>
            <a:ext cx="513567" cy="5135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D</a:t>
            </a:r>
            <a:endParaRPr lang="ko-KR" altLang="en-US" dirty="0"/>
          </a:p>
        </p:txBody>
      </p:sp>
      <p:cxnSp>
        <p:nvCxnSpPr>
          <p:cNvPr id="9" name="직선 연결선 8"/>
          <p:cNvCxnSpPr>
            <a:stCxn id="6" idx="7"/>
            <a:endCxn id="5" idx="3"/>
          </p:cNvCxnSpPr>
          <p:nvPr/>
        </p:nvCxnSpPr>
        <p:spPr>
          <a:xfrm flipV="1">
            <a:off x="2645026" y="2220021"/>
            <a:ext cx="732881" cy="4195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>
            <a:stCxn id="5" idx="2"/>
            <a:endCxn id="4" idx="6"/>
          </p:cNvCxnSpPr>
          <p:nvPr/>
        </p:nvCxnSpPr>
        <p:spPr>
          <a:xfrm flipH="1" flipV="1">
            <a:off x="1478072" y="2000870"/>
            <a:ext cx="1824625" cy="37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/>
          <p:cNvCxnSpPr>
            <a:stCxn id="4" idx="4"/>
          </p:cNvCxnSpPr>
          <p:nvPr/>
        </p:nvCxnSpPr>
        <p:spPr>
          <a:xfrm flipH="1">
            <a:off x="1221287" y="2257653"/>
            <a:ext cx="2" cy="1042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>
            <a:stCxn id="4" idx="5"/>
            <a:endCxn id="6" idx="1"/>
          </p:cNvCxnSpPr>
          <p:nvPr/>
        </p:nvCxnSpPr>
        <p:spPr>
          <a:xfrm>
            <a:off x="1402862" y="2182443"/>
            <a:ext cx="879017" cy="457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970752" y="178166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 smtClean="0"/>
              <a:t>노드</a:t>
            </a:r>
            <a:endParaRPr lang="ko-KR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079321" y="1781664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연결선</a:t>
            </a:r>
            <a:endParaRPr lang="ko-KR" altLang="en-US" dirty="0"/>
          </a:p>
        </p:txBody>
      </p:sp>
      <p:pic>
        <p:nvPicPr>
          <p:cNvPr id="22" name="그림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0888" y="1931274"/>
            <a:ext cx="5625837" cy="1513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021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추이성</a:t>
            </a:r>
            <a:r>
              <a:rPr lang="en-US" altLang="ko-KR" dirty="0" smtClean="0"/>
              <a:t>(transitivity)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3973555"/>
            <a:ext cx="10515600" cy="2203408"/>
          </a:xfrm>
        </p:spPr>
        <p:txBody>
          <a:bodyPr/>
          <a:lstStyle/>
          <a:p>
            <a:r>
              <a:rPr lang="ko-KR" altLang="en-US" dirty="0" smtClean="0"/>
              <a:t>친구의 친구가 친구가 되는 비율</a:t>
            </a:r>
            <a:r>
              <a:rPr lang="en-US" altLang="ko-KR" dirty="0" smtClean="0"/>
              <a:t>(60%)</a:t>
            </a:r>
          </a:p>
          <a:p>
            <a:pPr lvl="1"/>
            <a:r>
              <a:rPr lang="en-US" altLang="ko-KR" dirty="0" smtClean="0"/>
              <a:t>D -&gt; A &amp; A -&gt; B = X (D</a:t>
            </a:r>
            <a:r>
              <a:rPr lang="ko-KR" altLang="en-US" dirty="0" smtClean="0"/>
              <a:t>와 </a:t>
            </a:r>
            <a:r>
              <a:rPr lang="en-US" altLang="ko-KR" dirty="0" smtClean="0"/>
              <a:t>B</a:t>
            </a:r>
            <a:r>
              <a:rPr lang="ko-KR" altLang="en-US" dirty="0" smtClean="0"/>
              <a:t>는 친구가 아님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A -&gt; B &amp; B -&gt; C = O (A</a:t>
            </a:r>
            <a:r>
              <a:rPr lang="ko-KR" altLang="en-US" dirty="0" smtClean="0"/>
              <a:t>와 </a:t>
            </a:r>
            <a:r>
              <a:rPr lang="en-US" altLang="ko-KR" dirty="0" smtClean="0"/>
              <a:t>C</a:t>
            </a:r>
            <a:r>
              <a:rPr lang="ko-KR" altLang="en-US" dirty="0" smtClean="0"/>
              <a:t>는 친구임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..  </a:t>
            </a:r>
            <a:endParaRPr lang="ko-KR" altLang="en-US" dirty="0"/>
          </a:p>
        </p:txBody>
      </p:sp>
      <p:sp>
        <p:nvSpPr>
          <p:cNvPr id="4" name="타원 3"/>
          <p:cNvSpPr/>
          <p:nvPr/>
        </p:nvSpPr>
        <p:spPr>
          <a:xfrm>
            <a:off x="964505" y="1744086"/>
            <a:ext cx="513567" cy="5135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A</a:t>
            </a:r>
            <a:endParaRPr lang="ko-KR" altLang="en-US" dirty="0"/>
          </a:p>
        </p:txBody>
      </p:sp>
      <p:sp>
        <p:nvSpPr>
          <p:cNvPr id="5" name="타원 4"/>
          <p:cNvSpPr/>
          <p:nvPr/>
        </p:nvSpPr>
        <p:spPr>
          <a:xfrm>
            <a:off x="3302697" y="1781664"/>
            <a:ext cx="513567" cy="5135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B</a:t>
            </a:r>
            <a:endParaRPr lang="ko-KR" altLang="en-US" dirty="0"/>
          </a:p>
        </p:txBody>
      </p:sp>
      <p:sp>
        <p:nvSpPr>
          <p:cNvPr id="6" name="타원 5"/>
          <p:cNvSpPr/>
          <p:nvPr/>
        </p:nvSpPr>
        <p:spPr>
          <a:xfrm>
            <a:off x="2206669" y="2564377"/>
            <a:ext cx="513567" cy="5135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C</a:t>
            </a:r>
            <a:endParaRPr lang="ko-KR" altLang="en-US" dirty="0"/>
          </a:p>
        </p:txBody>
      </p:sp>
      <p:sp>
        <p:nvSpPr>
          <p:cNvPr id="7" name="타원 6"/>
          <p:cNvSpPr/>
          <p:nvPr/>
        </p:nvSpPr>
        <p:spPr>
          <a:xfrm>
            <a:off x="964504" y="3153263"/>
            <a:ext cx="513567" cy="5135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D</a:t>
            </a:r>
            <a:endParaRPr lang="ko-KR" altLang="en-US" dirty="0"/>
          </a:p>
        </p:txBody>
      </p:sp>
      <p:cxnSp>
        <p:nvCxnSpPr>
          <p:cNvPr id="8" name="직선 연결선 7"/>
          <p:cNvCxnSpPr>
            <a:stCxn id="6" idx="7"/>
            <a:endCxn id="5" idx="3"/>
          </p:cNvCxnSpPr>
          <p:nvPr/>
        </p:nvCxnSpPr>
        <p:spPr>
          <a:xfrm flipV="1">
            <a:off x="2645026" y="2220021"/>
            <a:ext cx="732881" cy="4195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>
            <a:stCxn id="5" idx="2"/>
            <a:endCxn id="4" idx="6"/>
          </p:cNvCxnSpPr>
          <p:nvPr/>
        </p:nvCxnSpPr>
        <p:spPr>
          <a:xfrm flipH="1" flipV="1">
            <a:off x="1478072" y="2000870"/>
            <a:ext cx="1824625" cy="37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>
            <a:stCxn id="4" idx="4"/>
          </p:cNvCxnSpPr>
          <p:nvPr/>
        </p:nvCxnSpPr>
        <p:spPr>
          <a:xfrm flipH="1">
            <a:off x="1221287" y="2257653"/>
            <a:ext cx="2" cy="1042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>
            <a:stCxn id="4" idx="5"/>
            <a:endCxn id="6" idx="1"/>
          </p:cNvCxnSpPr>
          <p:nvPr/>
        </p:nvCxnSpPr>
        <p:spPr>
          <a:xfrm>
            <a:off x="1402862" y="2182443"/>
            <a:ext cx="879017" cy="457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060515" y="2220021"/>
            <a:ext cx="3631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if a -&gt; b and b -&gt; c, then a -&gt; c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71787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상호성</a:t>
            </a:r>
            <a:r>
              <a:rPr lang="en-US" altLang="ko-KR" dirty="0" smtClean="0"/>
              <a:t>(reciprocity)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4102163"/>
            <a:ext cx="10515600" cy="2074800"/>
          </a:xfrm>
        </p:spPr>
        <p:txBody>
          <a:bodyPr>
            <a:normAutofit fontScale="92500" lnSpcReduction="10000"/>
          </a:bodyPr>
          <a:lstStyle/>
          <a:p>
            <a:r>
              <a:rPr lang="ko-KR" altLang="en-US" dirty="0"/>
              <a:t>방향</a:t>
            </a:r>
            <a:r>
              <a:rPr lang="en-US" altLang="ko-KR" dirty="0"/>
              <a:t>(directed network)</a:t>
            </a:r>
            <a:r>
              <a:rPr lang="ko-KR" altLang="en-US" dirty="0"/>
              <a:t>에서만 의미가 있음</a:t>
            </a:r>
            <a:r>
              <a:rPr lang="en-US" altLang="ko-KR" dirty="0"/>
              <a:t>.</a:t>
            </a:r>
            <a:endParaRPr lang="ko-KR" altLang="en-US" dirty="0"/>
          </a:p>
          <a:p>
            <a:r>
              <a:rPr lang="ko-KR" altLang="en-US" dirty="0" smtClean="0"/>
              <a:t>주고 받는 비율</a:t>
            </a:r>
            <a:r>
              <a:rPr lang="en-US" altLang="ko-KR" dirty="0" smtClean="0"/>
              <a:t>(66.6%)</a:t>
            </a:r>
          </a:p>
          <a:p>
            <a:r>
              <a:rPr lang="ko-KR" altLang="en-US" dirty="0" smtClean="0"/>
              <a:t>방향네트워크이므로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밀도 </a:t>
            </a:r>
            <a:r>
              <a:rPr lang="en-US" altLang="ko-KR" dirty="0" smtClean="0"/>
              <a:t>= 50%</a:t>
            </a:r>
          </a:p>
          <a:p>
            <a:pPr lvl="1"/>
            <a:r>
              <a:rPr lang="ko-KR" altLang="en-US" dirty="0" err="1" smtClean="0"/>
              <a:t>추이성</a:t>
            </a:r>
            <a:r>
              <a:rPr lang="ko-KR" altLang="en-US" dirty="0" smtClean="0"/>
              <a:t> </a:t>
            </a:r>
            <a:r>
              <a:rPr lang="en-US" altLang="ko-KR" dirty="0" smtClean="0"/>
              <a:t>= 60%</a:t>
            </a:r>
          </a:p>
        </p:txBody>
      </p:sp>
      <p:sp>
        <p:nvSpPr>
          <p:cNvPr id="4" name="타원 3"/>
          <p:cNvSpPr/>
          <p:nvPr/>
        </p:nvSpPr>
        <p:spPr>
          <a:xfrm>
            <a:off x="964505" y="1744086"/>
            <a:ext cx="513567" cy="5135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A</a:t>
            </a:r>
            <a:endParaRPr lang="ko-KR" altLang="en-US" dirty="0"/>
          </a:p>
        </p:txBody>
      </p:sp>
      <p:sp>
        <p:nvSpPr>
          <p:cNvPr id="5" name="타원 4"/>
          <p:cNvSpPr/>
          <p:nvPr/>
        </p:nvSpPr>
        <p:spPr>
          <a:xfrm>
            <a:off x="3302697" y="1781664"/>
            <a:ext cx="513567" cy="5135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B</a:t>
            </a:r>
            <a:endParaRPr lang="ko-KR" altLang="en-US" dirty="0"/>
          </a:p>
        </p:txBody>
      </p:sp>
      <p:sp>
        <p:nvSpPr>
          <p:cNvPr id="6" name="타원 5"/>
          <p:cNvSpPr/>
          <p:nvPr/>
        </p:nvSpPr>
        <p:spPr>
          <a:xfrm>
            <a:off x="2206669" y="2564377"/>
            <a:ext cx="513567" cy="5135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C</a:t>
            </a:r>
            <a:endParaRPr lang="ko-KR" altLang="en-US" dirty="0"/>
          </a:p>
        </p:txBody>
      </p:sp>
      <p:sp>
        <p:nvSpPr>
          <p:cNvPr id="7" name="타원 6"/>
          <p:cNvSpPr/>
          <p:nvPr/>
        </p:nvSpPr>
        <p:spPr>
          <a:xfrm>
            <a:off x="964504" y="3153263"/>
            <a:ext cx="513567" cy="5135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D</a:t>
            </a:r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060515" y="2220021"/>
            <a:ext cx="2436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if a -&gt; b, then b -&gt; a</a:t>
            </a:r>
            <a:endParaRPr lang="ko-KR" altLang="en-US" dirty="0"/>
          </a:p>
        </p:txBody>
      </p:sp>
      <p:cxnSp>
        <p:nvCxnSpPr>
          <p:cNvPr id="16" name="직선 화살표 연결선 15"/>
          <p:cNvCxnSpPr>
            <a:stCxn id="4" idx="5"/>
            <a:endCxn id="6" idx="2"/>
          </p:cNvCxnSpPr>
          <p:nvPr/>
        </p:nvCxnSpPr>
        <p:spPr>
          <a:xfrm>
            <a:off x="1402862" y="2182443"/>
            <a:ext cx="803807" cy="6387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화살표 연결선 21"/>
          <p:cNvCxnSpPr>
            <a:stCxn id="4" idx="6"/>
            <a:endCxn id="5" idx="2"/>
          </p:cNvCxnSpPr>
          <p:nvPr/>
        </p:nvCxnSpPr>
        <p:spPr>
          <a:xfrm>
            <a:off x="1478072" y="2000870"/>
            <a:ext cx="1824625" cy="3757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화살표 연결선 23"/>
          <p:cNvCxnSpPr>
            <a:stCxn id="4" idx="4"/>
            <a:endCxn id="7" idx="0"/>
          </p:cNvCxnSpPr>
          <p:nvPr/>
        </p:nvCxnSpPr>
        <p:spPr>
          <a:xfrm flipH="1">
            <a:off x="1221288" y="2257653"/>
            <a:ext cx="1" cy="89561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화살표 연결선 27"/>
          <p:cNvCxnSpPr>
            <a:stCxn id="5" idx="3"/>
            <a:endCxn id="6" idx="7"/>
          </p:cNvCxnSpPr>
          <p:nvPr/>
        </p:nvCxnSpPr>
        <p:spPr>
          <a:xfrm flipH="1">
            <a:off x="2645026" y="2220021"/>
            <a:ext cx="732881" cy="4195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6392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</a:t>
            </a:r>
            <a:r>
              <a:rPr lang="ko-KR" altLang="en-US" dirty="0" smtClean="0"/>
              <a:t>자간 관계</a:t>
            </a:r>
            <a:r>
              <a:rPr lang="en-US" altLang="ko-KR" dirty="0" smtClean="0"/>
              <a:t>(triad relationship)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4102163"/>
            <a:ext cx="10515600" cy="2074800"/>
          </a:xfrm>
        </p:spPr>
        <p:txBody>
          <a:bodyPr>
            <a:normAutofit/>
          </a:bodyPr>
          <a:lstStyle/>
          <a:p>
            <a:r>
              <a:rPr lang="ko-KR" altLang="en-US" dirty="0"/>
              <a:t>방향</a:t>
            </a:r>
            <a:r>
              <a:rPr lang="en-US" altLang="ko-KR" dirty="0"/>
              <a:t>(directed network)</a:t>
            </a:r>
            <a:r>
              <a:rPr lang="ko-KR" altLang="en-US" dirty="0"/>
              <a:t>에서만 의미가 있음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r>
              <a:rPr lang="en-US" altLang="ko-KR" dirty="0" smtClean="0"/>
              <a:t>4</a:t>
            </a:r>
            <a:r>
              <a:rPr lang="ko-KR" altLang="en-US" dirty="0" smtClean="0"/>
              <a:t>개의 </a:t>
            </a:r>
            <a:r>
              <a:rPr lang="en-US" altLang="ko-KR" dirty="0" smtClean="0"/>
              <a:t>3</a:t>
            </a:r>
            <a:r>
              <a:rPr lang="ko-KR" altLang="en-US" dirty="0" smtClean="0"/>
              <a:t>자 관계가 발견됨</a:t>
            </a:r>
            <a:endParaRPr lang="ko-KR" altLang="en-US" dirty="0"/>
          </a:p>
        </p:txBody>
      </p:sp>
      <p:sp>
        <p:nvSpPr>
          <p:cNvPr id="4" name="타원 3"/>
          <p:cNvSpPr/>
          <p:nvPr/>
        </p:nvSpPr>
        <p:spPr>
          <a:xfrm>
            <a:off x="964505" y="1744086"/>
            <a:ext cx="513567" cy="5135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A</a:t>
            </a:r>
            <a:endParaRPr lang="ko-KR" altLang="en-US" dirty="0"/>
          </a:p>
        </p:txBody>
      </p:sp>
      <p:sp>
        <p:nvSpPr>
          <p:cNvPr id="5" name="타원 4"/>
          <p:cNvSpPr/>
          <p:nvPr/>
        </p:nvSpPr>
        <p:spPr>
          <a:xfrm>
            <a:off x="3302697" y="1781664"/>
            <a:ext cx="513567" cy="5135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B</a:t>
            </a:r>
            <a:endParaRPr lang="ko-KR" altLang="en-US" dirty="0"/>
          </a:p>
        </p:txBody>
      </p:sp>
      <p:sp>
        <p:nvSpPr>
          <p:cNvPr id="6" name="타원 5"/>
          <p:cNvSpPr/>
          <p:nvPr/>
        </p:nvSpPr>
        <p:spPr>
          <a:xfrm>
            <a:off x="2206669" y="2564377"/>
            <a:ext cx="513567" cy="5135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C</a:t>
            </a:r>
            <a:endParaRPr lang="ko-KR" altLang="en-US" dirty="0"/>
          </a:p>
        </p:txBody>
      </p:sp>
      <p:sp>
        <p:nvSpPr>
          <p:cNvPr id="7" name="타원 6"/>
          <p:cNvSpPr/>
          <p:nvPr/>
        </p:nvSpPr>
        <p:spPr>
          <a:xfrm>
            <a:off x="964504" y="3153263"/>
            <a:ext cx="513567" cy="5135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D</a:t>
            </a:r>
            <a:endParaRPr lang="ko-KR" altLang="en-US" dirty="0"/>
          </a:p>
        </p:txBody>
      </p:sp>
      <p:cxnSp>
        <p:nvCxnSpPr>
          <p:cNvPr id="16" name="직선 화살표 연결선 15"/>
          <p:cNvCxnSpPr>
            <a:stCxn id="4" idx="5"/>
            <a:endCxn id="6" idx="2"/>
          </p:cNvCxnSpPr>
          <p:nvPr/>
        </p:nvCxnSpPr>
        <p:spPr>
          <a:xfrm>
            <a:off x="1402862" y="2182443"/>
            <a:ext cx="803807" cy="6387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화살표 연결선 21"/>
          <p:cNvCxnSpPr>
            <a:stCxn id="4" idx="6"/>
            <a:endCxn id="5" idx="2"/>
          </p:cNvCxnSpPr>
          <p:nvPr/>
        </p:nvCxnSpPr>
        <p:spPr>
          <a:xfrm>
            <a:off x="1478072" y="2000870"/>
            <a:ext cx="1824625" cy="3757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화살표 연결선 23"/>
          <p:cNvCxnSpPr>
            <a:stCxn id="4" idx="4"/>
            <a:endCxn id="7" idx="0"/>
          </p:cNvCxnSpPr>
          <p:nvPr/>
        </p:nvCxnSpPr>
        <p:spPr>
          <a:xfrm flipH="1">
            <a:off x="1221288" y="2257653"/>
            <a:ext cx="1" cy="89561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화살표 연결선 27"/>
          <p:cNvCxnSpPr>
            <a:stCxn id="5" idx="3"/>
            <a:endCxn id="6" idx="7"/>
          </p:cNvCxnSpPr>
          <p:nvPr/>
        </p:nvCxnSpPr>
        <p:spPr>
          <a:xfrm flipH="1">
            <a:off x="2645026" y="2220021"/>
            <a:ext cx="732881" cy="4195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2590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컴포넌트</a:t>
            </a:r>
            <a:r>
              <a:rPr lang="en-US" altLang="ko-KR" dirty="0" smtClean="0"/>
              <a:t>(component)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4133589"/>
            <a:ext cx="10515600" cy="2043374"/>
          </a:xfrm>
        </p:spPr>
        <p:txBody>
          <a:bodyPr/>
          <a:lstStyle/>
          <a:p>
            <a:r>
              <a:rPr lang="ko-KR" altLang="en-US" dirty="0" smtClean="0"/>
              <a:t>상호 </a:t>
            </a:r>
            <a:r>
              <a:rPr lang="ko-KR" altLang="en-US" dirty="0" err="1" smtClean="0"/>
              <a:t>도달가능한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노드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집합수</a:t>
            </a:r>
            <a:r>
              <a:rPr lang="ko-KR" altLang="en-US" dirty="0" smtClean="0"/>
              <a:t> </a:t>
            </a:r>
            <a:r>
              <a:rPr lang="en-US" altLang="ko-KR" dirty="0" smtClean="0"/>
              <a:t>(</a:t>
            </a:r>
            <a:r>
              <a:rPr lang="ko-KR" altLang="en-US" dirty="0" smtClean="0"/>
              <a:t>컴포넌트 내 </a:t>
            </a:r>
            <a:r>
              <a:rPr lang="ko-KR" altLang="en-US" dirty="0" err="1" smtClean="0"/>
              <a:t>노드는</a:t>
            </a:r>
            <a:r>
              <a:rPr lang="ko-KR" altLang="en-US" dirty="0" smtClean="0"/>
              <a:t> 쌍방향 소통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2</a:t>
            </a:r>
            <a:r>
              <a:rPr lang="ko-KR" altLang="en-US" dirty="0" smtClean="0"/>
              <a:t>개의 컴포넌트가 발견됨</a:t>
            </a:r>
            <a:endParaRPr lang="ko-KR" altLang="en-US" dirty="0"/>
          </a:p>
        </p:txBody>
      </p:sp>
      <p:sp>
        <p:nvSpPr>
          <p:cNvPr id="4" name="타원 3"/>
          <p:cNvSpPr/>
          <p:nvPr/>
        </p:nvSpPr>
        <p:spPr>
          <a:xfrm>
            <a:off x="964505" y="1744086"/>
            <a:ext cx="513567" cy="5135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A</a:t>
            </a:r>
            <a:endParaRPr lang="ko-KR" altLang="en-US" dirty="0"/>
          </a:p>
        </p:txBody>
      </p:sp>
      <p:sp>
        <p:nvSpPr>
          <p:cNvPr id="5" name="타원 4"/>
          <p:cNvSpPr/>
          <p:nvPr/>
        </p:nvSpPr>
        <p:spPr>
          <a:xfrm>
            <a:off x="3302697" y="1781664"/>
            <a:ext cx="513567" cy="5135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B</a:t>
            </a:r>
            <a:endParaRPr lang="ko-KR" altLang="en-US" dirty="0"/>
          </a:p>
        </p:txBody>
      </p:sp>
      <p:sp>
        <p:nvSpPr>
          <p:cNvPr id="6" name="타원 5"/>
          <p:cNvSpPr/>
          <p:nvPr/>
        </p:nvSpPr>
        <p:spPr>
          <a:xfrm>
            <a:off x="2206669" y="2564377"/>
            <a:ext cx="513567" cy="5135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C</a:t>
            </a:r>
            <a:endParaRPr lang="ko-KR" altLang="en-US" dirty="0"/>
          </a:p>
        </p:txBody>
      </p:sp>
      <p:sp>
        <p:nvSpPr>
          <p:cNvPr id="7" name="타원 6"/>
          <p:cNvSpPr/>
          <p:nvPr/>
        </p:nvSpPr>
        <p:spPr>
          <a:xfrm>
            <a:off x="964504" y="3153263"/>
            <a:ext cx="513567" cy="5135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D</a:t>
            </a:r>
            <a:endParaRPr lang="ko-KR" altLang="en-US" dirty="0"/>
          </a:p>
        </p:txBody>
      </p:sp>
      <p:cxnSp>
        <p:nvCxnSpPr>
          <p:cNvPr id="9" name="직선 화살표 연결선 8"/>
          <p:cNvCxnSpPr>
            <a:stCxn id="4" idx="5"/>
            <a:endCxn id="6" idx="2"/>
          </p:cNvCxnSpPr>
          <p:nvPr/>
        </p:nvCxnSpPr>
        <p:spPr>
          <a:xfrm>
            <a:off x="1402862" y="2182443"/>
            <a:ext cx="803807" cy="6387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화살표 연결선 9"/>
          <p:cNvCxnSpPr>
            <a:stCxn id="4" idx="6"/>
            <a:endCxn id="5" idx="2"/>
          </p:cNvCxnSpPr>
          <p:nvPr/>
        </p:nvCxnSpPr>
        <p:spPr>
          <a:xfrm>
            <a:off x="1478072" y="2000870"/>
            <a:ext cx="1824625" cy="3757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화살표 연결선 10"/>
          <p:cNvCxnSpPr>
            <a:stCxn id="4" idx="4"/>
            <a:endCxn id="7" idx="0"/>
          </p:cNvCxnSpPr>
          <p:nvPr/>
        </p:nvCxnSpPr>
        <p:spPr>
          <a:xfrm flipH="1">
            <a:off x="1221288" y="2257653"/>
            <a:ext cx="1" cy="89561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>
            <a:stCxn id="5" idx="3"/>
            <a:endCxn id="6" idx="7"/>
          </p:cNvCxnSpPr>
          <p:nvPr/>
        </p:nvCxnSpPr>
        <p:spPr>
          <a:xfrm flipH="1">
            <a:off x="2645026" y="2220021"/>
            <a:ext cx="732881" cy="4195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그림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6270" y="1408709"/>
            <a:ext cx="2815239" cy="2461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33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중심성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/>
              <a:t>연결중심성</a:t>
            </a:r>
            <a:r>
              <a:rPr lang="en-US" altLang="ko-KR" dirty="0"/>
              <a:t>(degree Centrality)</a:t>
            </a:r>
          </a:p>
          <a:p>
            <a:r>
              <a:rPr lang="ko-KR" altLang="en-US" dirty="0" err="1" smtClean="0"/>
              <a:t>근접중심성</a:t>
            </a:r>
            <a:r>
              <a:rPr lang="en-US" altLang="ko-KR" dirty="0"/>
              <a:t>(Closeness Centrality</a:t>
            </a:r>
            <a:r>
              <a:rPr lang="en-US" altLang="ko-KR" dirty="0" smtClean="0"/>
              <a:t>)</a:t>
            </a:r>
          </a:p>
          <a:p>
            <a:r>
              <a:rPr lang="ko-KR" altLang="en-US" dirty="0" err="1"/>
              <a:t>중개중심성</a:t>
            </a:r>
            <a:r>
              <a:rPr lang="en-US" altLang="ko-KR" dirty="0"/>
              <a:t>(</a:t>
            </a:r>
            <a:r>
              <a:rPr lang="en-US" altLang="ko-KR" dirty="0" err="1"/>
              <a:t>Betweenness</a:t>
            </a:r>
            <a:r>
              <a:rPr lang="en-US" altLang="ko-KR" dirty="0"/>
              <a:t> Centrality</a:t>
            </a:r>
            <a:r>
              <a:rPr lang="en-US" altLang="ko-KR" dirty="0" smtClean="0"/>
              <a:t>)</a:t>
            </a:r>
          </a:p>
          <a:p>
            <a:r>
              <a:rPr lang="ko-KR" altLang="en-US" dirty="0" err="1" smtClean="0"/>
              <a:t>위세중심성</a:t>
            </a:r>
            <a:r>
              <a:rPr lang="en-US" altLang="ko-KR" dirty="0"/>
              <a:t>(Eigenvector Centrality)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28238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3188</TotalTime>
  <Words>733</Words>
  <Application>Microsoft Office PowerPoint</Application>
  <PresentationFormat>와이드스크린</PresentationFormat>
  <Paragraphs>138</Paragraphs>
  <Slides>13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7" baseType="lpstr">
      <vt:lpstr>굴림체</vt:lpstr>
      <vt:lpstr>맑은 고딕</vt:lpstr>
      <vt:lpstr>Arial</vt:lpstr>
      <vt:lpstr>Office 테마</vt:lpstr>
      <vt:lpstr>Social Network Analysis</vt:lpstr>
      <vt:lpstr>네트워크의 종류</vt:lpstr>
      <vt:lpstr>네트워크 특성</vt:lpstr>
      <vt:lpstr>밀도(density)</vt:lpstr>
      <vt:lpstr>추이성(transitivity)</vt:lpstr>
      <vt:lpstr>상호성(reciprocity)</vt:lpstr>
      <vt:lpstr>3자간 관계(triad relationship)</vt:lpstr>
      <vt:lpstr>컴포넌트(component)</vt:lpstr>
      <vt:lpstr>중심성</vt:lpstr>
      <vt:lpstr>연결중심성(degree Centrality)</vt:lpstr>
      <vt:lpstr>근접중심성(Closeness Centrality)</vt:lpstr>
      <vt:lpstr>중개중심성(Betweenness Centrality)</vt:lpstr>
      <vt:lpstr>위세중심성(Eigenvector Centrality)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Network Analysis</dc:title>
  <dc:creator>이재학</dc:creator>
  <cp:lastModifiedBy>이재학</cp:lastModifiedBy>
  <cp:revision>57</cp:revision>
  <dcterms:created xsi:type="dcterms:W3CDTF">2013-04-16T11:25:12Z</dcterms:created>
  <dcterms:modified xsi:type="dcterms:W3CDTF">2014-04-29T06:36:30Z</dcterms:modified>
</cp:coreProperties>
</file>