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95BFE-8438-45BC-ABA1-31F2DEB46671}" type="datetimeFigureOut">
              <a:rPr lang="ko-KR" altLang="en-US" smtClean="0"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6A88E-DD72-4C06-A425-90B577CBD5C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142844" y="71414"/>
            <a:ext cx="8858312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라이프싸이클 모델 및 산출물 정의</a:t>
            </a: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kumimoji="0" lang="ko-KR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모델 및 개발 방법론 선정</a:t>
            </a:r>
            <a:endParaRPr kumimoji="0" lang="ko-KR" altLang="en-US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357158" y="1142984"/>
            <a:ext cx="3929090" cy="4000528"/>
            <a:chOff x="785786" y="1214422"/>
            <a:chExt cx="3929090" cy="4000528"/>
          </a:xfrm>
        </p:grpSpPr>
        <p:sp>
          <p:nvSpPr>
            <p:cNvPr id="6" name="도넛 5"/>
            <p:cNvSpPr/>
            <p:nvPr/>
          </p:nvSpPr>
          <p:spPr>
            <a:xfrm>
              <a:off x="785786" y="1214422"/>
              <a:ext cx="3929090" cy="4000528"/>
            </a:xfrm>
            <a:prstGeom prst="donut">
              <a:avLst>
                <a:gd name="adj" fmla="val 11131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smtClean="0">
                <a:solidFill>
                  <a:schemeClr val="tx1"/>
                </a:solidFill>
                <a:latin typeface="+mn-ea"/>
              </a:endParaRPr>
            </a:p>
          </p:txBody>
        </p:sp>
        <p:cxnSp>
          <p:nvCxnSpPr>
            <p:cNvPr id="7" name="직선 연결선 6"/>
            <p:cNvCxnSpPr>
              <a:stCxn id="6" idx="2"/>
              <a:endCxn id="6" idx="6"/>
            </p:cNvCxnSpPr>
            <p:nvPr/>
          </p:nvCxnSpPr>
          <p:spPr>
            <a:xfrm rot="10800000" flipH="1">
              <a:off x="785786" y="3214686"/>
              <a:ext cx="392909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>
              <a:stCxn id="6" idx="4"/>
              <a:endCxn id="6" idx="0"/>
            </p:cNvCxnSpPr>
            <p:nvPr/>
          </p:nvCxnSpPr>
          <p:spPr>
            <a:xfrm rot="5400000" flipH="1">
              <a:off x="750067" y="3214686"/>
              <a:ext cx="400052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39"/>
          <p:cNvSpPr>
            <a:spLocks noChangeArrowheads="1"/>
          </p:cNvSpPr>
          <p:nvPr/>
        </p:nvSpPr>
        <p:spPr bwMode="auto">
          <a:xfrm rot="2700000">
            <a:off x="3292082" y="1822846"/>
            <a:ext cx="622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b="1">
                <a:latin typeface="+mn-ea"/>
              </a:rPr>
              <a:t>PLAN</a:t>
            </a:r>
            <a:endParaRPr lang="en-US" altLang="ko-KR" sz="2400">
              <a:latin typeface="+mn-ea"/>
            </a:endParaRPr>
          </a:p>
        </p:txBody>
      </p:sp>
      <p:sp>
        <p:nvSpPr>
          <p:cNvPr id="10" name="Rectangle 40"/>
          <p:cNvSpPr>
            <a:spLocks noChangeArrowheads="1"/>
          </p:cNvSpPr>
          <p:nvPr/>
        </p:nvSpPr>
        <p:spPr bwMode="auto">
          <a:xfrm rot="18900000">
            <a:off x="3400357" y="4223213"/>
            <a:ext cx="3510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b="1">
                <a:latin typeface="+mn-ea"/>
              </a:rPr>
              <a:t>DO</a:t>
            </a:r>
            <a:endParaRPr lang="en-US" altLang="ko-KR" sz="2400">
              <a:latin typeface="+mn-ea"/>
            </a:endParaRPr>
          </a:p>
        </p:txBody>
      </p:sp>
      <p:sp>
        <p:nvSpPr>
          <p:cNvPr id="11" name="Rectangle 41"/>
          <p:cNvSpPr>
            <a:spLocks noChangeArrowheads="1"/>
          </p:cNvSpPr>
          <p:nvPr/>
        </p:nvSpPr>
        <p:spPr bwMode="auto">
          <a:xfrm rot="2700000">
            <a:off x="724753" y="4245911"/>
            <a:ext cx="746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b="1">
                <a:latin typeface="+mn-ea"/>
              </a:rPr>
              <a:t>CHECK</a:t>
            </a:r>
            <a:endParaRPr lang="en-US" altLang="ko-KR" sz="2400">
              <a:latin typeface="+mn-ea"/>
            </a:endParaRPr>
          </a:p>
        </p:txBody>
      </p:sp>
      <p:sp>
        <p:nvSpPr>
          <p:cNvPr id="12" name="Rectangle 42"/>
          <p:cNvSpPr>
            <a:spLocks noChangeArrowheads="1"/>
          </p:cNvSpPr>
          <p:nvPr/>
        </p:nvSpPr>
        <p:spPr bwMode="auto">
          <a:xfrm rot="18900000">
            <a:off x="874460" y="1741944"/>
            <a:ext cx="440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b="1">
                <a:latin typeface="+mn-ea"/>
              </a:rPr>
              <a:t>ACT</a:t>
            </a:r>
            <a:endParaRPr lang="en-US" altLang="ko-KR" sz="2400">
              <a:latin typeface="+mn-ea"/>
            </a:endParaRPr>
          </a:p>
        </p:txBody>
      </p:sp>
      <p:sp>
        <p:nvSpPr>
          <p:cNvPr id="13" name="아래쪽 화살표 12"/>
          <p:cNvSpPr/>
          <p:nvPr/>
        </p:nvSpPr>
        <p:spPr>
          <a:xfrm>
            <a:off x="3929058" y="2857496"/>
            <a:ext cx="285752" cy="571504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smtClean="0">
              <a:solidFill>
                <a:schemeClr val="tx1"/>
              </a:solidFill>
            </a:endParaRPr>
          </a:p>
        </p:txBody>
      </p:sp>
      <p:sp>
        <p:nvSpPr>
          <p:cNvPr id="14" name="아래쪽 화살표 13"/>
          <p:cNvSpPr/>
          <p:nvPr/>
        </p:nvSpPr>
        <p:spPr>
          <a:xfrm rot="5400000">
            <a:off x="2143108" y="4643446"/>
            <a:ext cx="285752" cy="571504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smtClean="0">
              <a:solidFill>
                <a:schemeClr val="tx1"/>
              </a:solidFill>
            </a:endParaRPr>
          </a:p>
        </p:txBody>
      </p:sp>
      <p:sp>
        <p:nvSpPr>
          <p:cNvPr id="15" name="아래쪽 화살표 14"/>
          <p:cNvSpPr/>
          <p:nvPr/>
        </p:nvSpPr>
        <p:spPr>
          <a:xfrm rot="10800000">
            <a:off x="428596" y="2857496"/>
            <a:ext cx="285752" cy="571504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smtClean="0">
              <a:solidFill>
                <a:schemeClr val="tx1"/>
              </a:solidFill>
            </a:endParaRPr>
          </a:p>
        </p:txBody>
      </p:sp>
      <p:sp>
        <p:nvSpPr>
          <p:cNvPr id="16" name="아래쪽 화살표 15"/>
          <p:cNvSpPr/>
          <p:nvPr/>
        </p:nvSpPr>
        <p:spPr>
          <a:xfrm rot="16200000">
            <a:off x="2214546" y="1071545"/>
            <a:ext cx="285752" cy="571504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smtClean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5984" y="2143116"/>
            <a:ext cx="1460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smtClean="0"/>
              <a:t>요구사항분석</a:t>
            </a:r>
            <a:endParaRPr lang="en-US" altLang="ko-KR" sz="900" smtClean="0"/>
          </a:p>
          <a:p>
            <a:pPr>
              <a:buFontTx/>
              <a:buChar char="-"/>
            </a:pPr>
            <a:r>
              <a:rPr lang="en-US" altLang="ko-KR" sz="900" smtClean="0"/>
              <a:t>Business Question </a:t>
            </a:r>
            <a:r>
              <a:rPr lang="ko-KR" altLang="en-US" sz="900" smtClean="0"/>
              <a:t>수집</a:t>
            </a:r>
            <a:endParaRPr lang="en-US" altLang="ko-KR" sz="900" smtClean="0"/>
          </a:p>
          <a:p>
            <a:pPr>
              <a:buFontTx/>
              <a:buChar char="-"/>
            </a:pPr>
            <a:r>
              <a:rPr lang="en-US" altLang="ko-KR" sz="900" smtClean="0"/>
              <a:t>KPI</a:t>
            </a:r>
            <a:r>
              <a:rPr lang="ko-KR" altLang="en-US" sz="900" smtClean="0"/>
              <a:t>수집</a:t>
            </a:r>
            <a:endParaRPr lang="en-US" altLang="ko-KR" sz="900" smtClean="0"/>
          </a:p>
          <a:p>
            <a:pPr>
              <a:buFontTx/>
              <a:buChar char="-"/>
            </a:pPr>
            <a:r>
              <a:rPr lang="en-US" altLang="ko-KR" sz="900" smtClean="0"/>
              <a:t>Subject Area </a:t>
            </a:r>
            <a:r>
              <a:rPr lang="ko-KR" altLang="en-US" sz="900" smtClean="0"/>
              <a:t>분석</a:t>
            </a:r>
            <a:endParaRPr lang="ko-KR" altLang="en-US" sz="900"/>
          </a:p>
        </p:txBody>
      </p:sp>
      <p:sp>
        <p:nvSpPr>
          <p:cNvPr id="18" name="TextBox 17"/>
          <p:cNvSpPr txBox="1"/>
          <p:nvPr/>
        </p:nvSpPr>
        <p:spPr>
          <a:xfrm>
            <a:off x="2261894" y="3500438"/>
            <a:ext cx="1309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smtClean="0"/>
              <a:t>구축</a:t>
            </a:r>
            <a:endParaRPr lang="en-US" altLang="ko-KR" sz="900" smtClean="0"/>
          </a:p>
          <a:p>
            <a:pPr>
              <a:buFontTx/>
              <a:buChar char="-"/>
            </a:pPr>
            <a:r>
              <a:rPr lang="en-US" altLang="ko-KR" sz="900" smtClean="0"/>
              <a:t>ER</a:t>
            </a:r>
            <a:r>
              <a:rPr lang="ko-KR" altLang="en-US" sz="900" smtClean="0"/>
              <a:t>모델링</a:t>
            </a:r>
            <a:r>
              <a:rPr lang="en-US" altLang="ko-KR" sz="900" smtClean="0"/>
              <a:t>, MD</a:t>
            </a:r>
            <a:r>
              <a:rPr lang="ko-KR" altLang="en-US" sz="900" smtClean="0"/>
              <a:t>모델링</a:t>
            </a:r>
            <a:endParaRPr lang="en-US" altLang="ko-KR" sz="900" smtClean="0"/>
          </a:p>
          <a:p>
            <a:pPr>
              <a:buFontTx/>
              <a:buChar char="-"/>
            </a:pPr>
            <a:r>
              <a:rPr lang="en-US" altLang="ko-KR" sz="900" smtClean="0"/>
              <a:t>ETCL</a:t>
            </a:r>
          </a:p>
          <a:p>
            <a:pPr>
              <a:buFontTx/>
              <a:buChar char="-"/>
            </a:pPr>
            <a:r>
              <a:rPr lang="en-US" altLang="ko-KR" sz="900" smtClean="0"/>
              <a:t>Quality Assurance</a:t>
            </a:r>
            <a:endParaRPr lang="ko-KR" altLang="en-US" sz="900"/>
          </a:p>
        </p:txBody>
      </p:sp>
      <p:sp>
        <p:nvSpPr>
          <p:cNvPr id="19" name="TextBox 18"/>
          <p:cNvSpPr txBox="1"/>
          <p:nvPr/>
        </p:nvSpPr>
        <p:spPr>
          <a:xfrm>
            <a:off x="1071538" y="3500438"/>
            <a:ext cx="965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smtClean="0"/>
              <a:t>사용자 평가</a:t>
            </a:r>
            <a:endParaRPr lang="en-US" altLang="ko-KR" sz="900" smtClean="0"/>
          </a:p>
          <a:p>
            <a:pPr>
              <a:buFontTx/>
              <a:buChar char="-"/>
            </a:pPr>
            <a:r>
              <a:rPr lang="ko-KR" altLang="en-US" sz="900" smtClean="0"/>
              <a:t>기대사항 평가</a:t>
            </a:r>
            <a:endParaRPr lang="en-US" altLang="ko-KR" sz="900" smtClean="0"/>
          </a:p>
          <a:p>
            <a:pPr>
              <a:buFontTx/>
              <a:buChar char="-"/>
            </a:pPr>
            <a:r>
              <a:rPr lang="ko-KR" altLang="en-US" sz="900" smtClean="0"/>
              <a:t>적격여부판단</a:t>
            </a:r>
            <a:endParaRPr lang="en-US" altLang="ko-KR" sz="900" smtClean="0"/>
          </a:p>
          <a:p>
            <a:pPr>
              <a:buFontTx/>
              <a:buChar char="-"/>
            </a:pPr>
            <a:r>
              <a:rPr lang="ko-KR" altLang="en-US" sz="900" smtClean="0"/>
              <a:t>피드백</a:t>
            </a:r>
            <a:endParaRPr lang="ko-KR" altLang="en-US" sz="900"/>
          </a:p>
        </p:txBody>
      </p:sp>
      <p:sp>
        <p:nvSpPr>
          <p:cNvPr id="20" name="TextBox 19"/>
          <p:cNvSpPr txBox="1"/>
          <p:nvPr/>
        </p:nvSpPr>
        <p:spPr>
          <a:xfrm>
            <a:off x="1071538" y="2143116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smtClean="0"/>
              <a:t>피드백 적용</a:t>
            </a:r>
            <a:endParaRPr lang="en-US" altLang="ko-KR" sz="900" smtClean="0"/>
          </a:p>
          <a:p>
            <a:r>
              <a:rPr lang="en-US" altLang="ko-KR" sz="900" smtClean="0"/>
              <a:t>-</a:t>
            </a:r>
            <a:r>
              <a:rPr lang="ko-KR" altLang="en-US" sz="900" smtClean="0"/>
              <a:t>변경영향도 분석</a:t>
            </a:r>
            <a:endParaRPr lang="en-US" altLang="ko-KR" sz="900" smtClean="0"/>
          </a:p>
          <a:p>
            <a:pPr>
              <a:buFontTx/>
              <a:buChar char="-"/>
            </a:pPr>
            <a:r>
              <a:rPr lang="ko-KR" altLang="en-US" sz="900" smtClean="0"/>
              <a:t>설계</a:t>
            </a:r>
            <a:r>
              <a:rPr lang="en-US" altLang="ko-KR" sz="900" smtClean="0"/>
              <a:t> </a:t>
            </a:r>
            <a:r>
              <a:rPr lang="ko-KR" altLang="en-US" sz="900" smtClean="0"/>
              <a:t>및 </a:t>
            </a:r>
            <a:r>
              <a:rPr lang="en-US" altLang="ko-KR" sz="900" smtClean="0"/>
              <a:t>APP</a:t>
            </a:r>
            <a:r>
              <a:rPr lang="ko-KR" altLang="en-US" sz="900" smtClean="0"/>
              <a:t>변경</a:t>
            </a:r>
            <a:endParaRPr lang="en-US" altLang="ko-KR" sz="900" smtClean="0"/>
          </a:p>
          <a:p>
            <a:pPr>
              <a:buFontTx/>
              <a:buChar char="-"/>
            </a:pPr>
            <a:r>
              <a:rPr lang="ko-KR" altLang="en-US" sz="900" smtClean="0"/>
              <a:t>적용</a:t>
            </a:r>
            <a:r>
              <a:rPr lang="en-US" altLang="ko-KR" sz="900" smtClean="0"/>
              <a:t>/</a:t>
            </a:r>
            <a:r>
              <a:rPr lang="ko-KR" altLang="en-US" sz="900" smtClean="0"/>
              <a:t>폐기</a:t>
            </a:r>
            <a:r>
              <a:rPr lang="en-US" altLang="ko-KR" sz="900" smtClean="0"/>
              <a:t>/</a:t>
            </a:r>
            <a:r>
              <a:rPr lang="ko-KR" altLang="en-US" sz="900" smtClean="0"/>
              <a:t>재수행</a:t>
            </a:r>
            <a:endParaRPr lang="ko-KR" altLang="en-US" sz="900"/>
          </a:p>
        </p:txBody>
      </p:sp>
      <p:sp>
        <p:nvSpPr>
          <p:cNvPr id="21" name="TextBox 20"/>
          <p:cNvSpPr txBox="1"/>
          <p:nvPr/>
        </p:nvSpPr>
        <p:spPr>
          <a:xfrm>
            <a:off x="214283" y="642918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PDCA Model(Plan-Do-Check-Act) </a:t>
            </a:r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500034" y="5429264"/>
            <a:ext cx="42148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100" b="1" smtClean="0">
                <a:latin typeface="돋움체" pitchFamily="49" charset="-127"/>
                <a:ea typeface="돋움체" pitchFamily="49" charset="-127"/>
              </a:rPr>
              <a:t>- Plan : </a:t>
            </a:r>
            <a:r>
              <a:rPr lang="ko-KR" altLang="en-US" sz="1100" b="1" smtClean="0">
                <a:latin typeface="돋움체" pitchFamily="49" charset="-127"/>
                <a:ea typeface="돋움체" pitchFamily="49" charset="-127"/>
              </a:rPr>
              <a:t>사업부의 요구사항을 수집하고 분석</a:t>
            </a:r>
            <a:r>
              <a:rPr lang="en-US" altLang="ko-KR" sz="1100" b="1" smtClean="0">
                <a:latin typeface="돋움체" pitchFamily="49" charset="-127"/>
                <a:ea typeface="돋움체" pitchFamily="49" charset="-127"/>
              </a:rPr>
              <a:t>/</a:t>
            </a:r>
            <a:r>
              <a:rPr lang="ko-KR" altLang="en-US" sz="1100" b="1" smtClean="0">
                <a:latin typeface="돋움체" pitchFamily="49" charset="-127"/>
                <a:ea typeface="돋움체" pitchFamily="49" charset="-127"/>
              </a:rPr>
              <a:t>계획한다</a:t>
            </a:r>
            <a:r>
              <a:rPr lang="en-US" altLang="ko-KR" sz="1100" b="1" smtClean="0">
                <a:latin typeface="돋움체" pitchFamily="49" charset="-127"/>
                <a:ea typeface="돋움체" pitchFamily="49" charset="-127"/>
              </a:rPr>
              <a:t>. </a:t>
            </a:r>
          </a:p>
          <a:p>
            <a:pPr lvl="0"/>
            <a:r>
              <a:rPr lang="en-US" altLang="ko-KR" sz="1100" b="1" smtClean="0">
                <a:latin typeface="돋움체" pitchFamily="49" charset="-127"/>
                <a:ea typeface="돋움체" pitchFamily="49" charset="-127"/>
              </a:rPr>
              <a:t>- Do   : Plan</a:t>
            </a:r>
            <a:r>
              <a:rPr lang="ko-KR" altLang="en-US" sz="1100" b="1" smtClean="0">
                <a:latin typeface="돋움체" pitchFamily="49" charset="-127"/>
                <a:ea typeface="돋움체" pitchFamily="49" charset="-127"/>
              </a:rPr>
              <a:t>에서 만들어진 변화의 실행을 요구한다</a:t>
            </a:r>
            <a:r>
              <a:rPr lang="en-US" altLang="ko-KR" sz="1100" b="1" smtClean="0">
                <a:latin typeface="돋움체" pitchFamily="49" charset="-127"/>
                <a:ea typeface="돋움체" pitchFamily="49" charset="-127"/>
              </a:rPr>
              <a:t>. </a:t>
            </a:r>
          </a:p>
          <a:p>
            <a:pPr lvl="0"/>
            <a:r>
              <a:rPr lang="en-US" altLang="ko-KR" sz="1100" b="1" smtClean="0">
                <a:latin typeface="돋움체" pitchFamily="49" charset="-127"/>
                <a:ea typeface="돋움체" pitchFamily="49" charset="-127"/>
              </a:rPr>
              <a:t>- Check:</a:t>
            </a:r>
            <a:r>
              <a:rPr lang="ko-KR" altLang="en-US" sz="1100" b="1" smtClean="0">
                <a:latin typeface="돋움체" pitchFamily="49" charset="-127"/>
                <a:ea typeface="돋움체" pitchFamily="49" charset="-127"/>
              </a:rPr>
              <a:t>실행하는 동안에 자료수집을 평가하는 것을 포함한다</a:t>
            </a:r>
            <a:r>
              <a:rPr lang="en-US" altLang="ko-KR" sz="1100" b="1" smtClean="0">
                <a:latin typeface="돋움체" pitchFamily="49" charset="-127"/>
                <a:ea typeface="돋움체" pitchFamily="49" charset="-127"/>
              </a:rPr>
              <a:t>. </a:t>
            </a:r>
          </a:p>
          <a:p>
            <a:pPr lvl="0"/>
            <a:r>
              <a:rPr lang="en-US" altLang="ko-KR" sz="1100" b="1" smtClean="0">
                <a:latin typeface="돋움체" pitchFamily="49" charset="-127"/>
                <a:ea typeface="돋움체" pitchFamily="49" charset="-127"/>
              </a:rPr>
              <a:t>- Act  : </a:t>
            </a:r>
            <a:r>
              <a:rPr lang="ko-KR" altLang="en-US" sz="1100" b="1" smtClean="0">
                <a:latin typeface="돋움체" pitchFamily="49" charset="-127"/>
                <a:ea typeface="돋움체" pitchFamily="49" charset="-127"/>
              </a:rPr>
              <a:t>변화의 적용</a:t>
            </a:r>
            <a:r>
              <a:rPr lang="en-US" altLang="ko-KR" sz="1100" b="1" smtClean="0">
                <a:latin typeface="돋움체" pitchFamily="49" charset="-127"/>
                <a:ea typeface="돋움체" pitchFamily="49" charset="-127"/>
              </a:rPr>
              <a:t>, </a:t>
            </a:r>
            <a:r>
              <a:rPr lang="ko-KR" altLang="en-US" sz="1100" b="1" smtClean="0">
                <a:latin typeface="돋움체" pitchFamily="49" charset="-127"/>
                <a:ea typeface="돋움체" pitchFamily="49" charset="-127"/>
              </a:rPr>
              <a:t>포기 또는 </a:t>
            </a:r>
            <a:r>
              <a:rPr lang="ko-KR" altLang="en-US" sz="1100" b="1" err="1" smtClean="0">
                <a:latin typeface="돋움체" pitchFamily="49" charset="-127"/>
                <a:ea typeface="돋움체" pitchFamily="49" charset="-127"/>
              </a:rPr>
              <a:t>재시행</a:t>
            </a:r>
            <a:endParaRPr lang="ko-KR" altLang="en-US" sz="1100" b="1">
              <a:latin typeface="돋움체" pitchFamily="49" charset="-127"/>
              <a:ea typeface="돋움체" pitchFamily="49" charset="-127"/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5072066" y="1142984"/>
            <a:ext cx="3500462" cy="4000528"/>
            <a:chOff x="2500298" y="1142984"/>
            <a:chExt cx="4286280" cy="3429024"/>
          </a:xfrm>
        </p:grpSpPr>
        <p:sp>
          <p:nvSpPr>
            <p:cNvPr id="24" name="직사각형 23"/>
            <p:cNvSpPr/>
            <p:nvPr/>
          </p:nvSpPr>
          <p:spPr>
            <a:xfrm>
              <a:off x="2500298" y="1142984"/>
              <a:ext cx="1428760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5" rIns="91431" bIns="45715" rtlCol="0" anchor="ctr"/>
            <a:lstStyle/>
            <a:p>
              <a:pPr algn="ctr"/>
              <a:r>
                <a:rPr lang="ko-KR" altLang="en-US" sz="1100" smtClean="0"/>
                <a:t>데이터 획득</a:t>
              </a:r>
              <a:endParaRPr lang="ko-KR" altLang="en-US" sz="110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929058" y="1142984"/>
              <a:ext cx="1428760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5" rIns="91431" bIns="45715" rtlCol="0" anchor="ctr"/>
            <a:lstStyle/>
            <a:p>
              <a:pPr algn="ctr"/>
              <a:r>
                <a:rPr lang="ko-KR" altLang="en-US" sz="1100" smtClean="0"/>
                <a:t>데이터 저장</a:t>
              </a:r>
              <a:endParaRPr lang="ko-KR" altLang="en-US" sz="1100"/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5357818" y="1142984"/>
              <a:ext cx="1428760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5" rIns="91431" bIns="45715" rtlCol="0" anchor="ctr"/>
            <a:lstStyle/>
            <a:p>
              <a:pPr algn="ctr"/>
              <a:r>
                <a:rPr lang="ko-KR" altLang="en-US" sz="1100" smtClean="0"/>
                <a:t>정보 전달</a:t>
              </a:r>
              <a:endParaRPr lang="ko-KR" altLang="en-US" sz="1100"/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2500298" y="1428736"/>
              <a:ext cx="1428760" cy="314327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5" rIns="91431" bIns="45715" rtlCol="0" anchor="ctr"/>
            <a:lstStyle/>
            <a:p>
              <a:pPr algn="ctr"/>
              <a:endParaRPr lang="ko-KR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3929058" y="1428736"/>
              <a:ext cx="1428760" cy="314327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5" rIns="91431" bIns="45715" rtlCol="0" anchor="ctr"/>
            <a:lstStyle/>
            <a:p>
              <a:pPr algn="ctr"/>
              <a:endParaRPr lang="ko-KR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5357818" y="1428736"/>
              <a:ext cx="1428760" cy="314327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5" rIns="91431" bIns="45715" rtlCol="0" anchor="ctr"/>
            <a:lstStyle/>
            <a:p>
              <a:pPr algn="ctr"/>
              <a:endParaRPr lang="ko-KR" altLang="en-US" sz="1100">
                <a:solidFill>
                  <a:schemeClr val="tx1"/>
                </a:solidFill>
              </a:endParaRPr>
            </a:p>
          </p:txBody>
        </p:sp>
        <p:cxnSp>
          <p:nvCxnSpPr>
            <p:cNvPr id="30" name="직선 연결선 29"/>
            <p:cNvCxnSpPr/>
            <p:nvPr/>
          </p:nvCxnSpPr>
          <p:spPr>
            <a:xfrm rot="5400000">
              <a:off x="6250793" y="1964521"/>
              <a:ext cx="500066" cy="0"/>
            </a:xfrm>
            <a:prstGeom prst="line">
              <a:avLst/>
            </a:prstGeom>
            <a:ln w="22225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10800000">
              <a:off x="2714612" y="2214554"/>
              <a:ext cx="3786214" cy="0"/>
            </a:xfrm>
            <a:prstGeom prst="line">
              <a:avLst/>
            </a:prstGeom>
            <a:ln w="22225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rot="5400000">
              <a:off x="2464579" y="2464587"/>
              <a:ext cx="500066" cy="0"/>
            </a:xfrm>
            <a:prstGeom prst="line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rot="10800000">
              <a:off x="2714612" y="2714620"/>
              <a:ext cx="3786214" cy="0"/>
            </a:xfrm>
            <a:prstGeom prst="line">
              <a:avLst/>
            </a:prstGeom>
            <a:ln w="22225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>
              <a:off x="6250793" y="2964653"/>
              <a:ext cx="500066" cy="0"/>
            </a:xfrm>
            <a:prstGeom prst="line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10800000">
              <a:off x="2714612" y="3214686"/>
              <a:ext cx="3786214" cy="0"/>
            </a:xfrm>
            <a:prstGeom prst="line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rot="5400000">
              <a:off x="2464579" y="3464719"/>
              <a:ext cx="500066" cy="0"/>
            </a:xfrm>
            <a:prstGeom prst="line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rot="10800000">
              <a:off x="2714612" y="3714752"/>
              <a:ext cx="3786214" cy="0"/>
            </a:xfrm>
            <a:prstGeom prst="line">
              <a:avLst/>
            </a:prstGeom>
            <a:ln w="22225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>
              <a:off x="6250793" y="3964785"/>
              <a:ext cx="500066" cy="0"/>
            </a:xfrm>
            <a:prstGeom prst="line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10800000">
              <a:off x="2714612" y="4214818"/>
              <a:ext cx="3786214" cy="0"/>
            </a:xfrm>
            <a:prstGeom prst="line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39"/>
            <p:cNvCxnSpPr/>
            <p:nvPr/>
          </p:nvCxnSpPr>
          <p:spPr>
            <a:xfrm rot="10800000">
              <a:off x="2714612" y="1714488"/>
              <a:ext cx="3786214" cy="0"/>
            </a:xfrm>
            <a:prstGeom prst="line">
              <a:avLst/>
            </a:prstGeom>
            <a:ln w="22225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2714613" y="1714488"/>
              <a:ext cx="971723" cy="261600"/>
            </a:xfrm>
            <a:prstGeom prst="rect">
              <a:avLst/>
            </a:prstGeom>
            <a:noFill/>
          </p:spPr>
          <p:txBody>
            <a:bodyPr wrap="none" lIns="91431" tIns="45715" rIns="91431" bIns="45715" rtlCol="0">
              <a:spAutoFit/>
            </a:bodyPr>
            <a:lstStyle/>
            <a:p>
              <a:r>
                <a:rPr lang="en-US" altLang="ko-KR" sz="1100" smtClean="0"/>
                <a:t>Project Start</a:t>
              </a:r>
              <a:endParaRPr lang="ko-KR" altLang="en-US" sz="11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714612" y="4214818"/>
              <a:ext cx="915617" cy="261600"/>
            </a:xfrm>
            <a:prstGeom prst="rect">
              <a:avLst/>
            </a:prstGeom>
            <a:noFill/>
          </p:spPr>
          <p:txBody>
            <a:bodyPr wrap="none" lIns="91431" tIns="45715" rIns="91431" bIns="45715" rtlCol="0">
              <a:spAutoFit/>
            </a:bodyPr>
            <a:lstStyle/>
            <a:p>
              <a:r>
                <a:rPr lang="en-US" altLang="ko-KR" sz="1100" smtClean="0"/>
                <a:t>Project End</a:t>
              </a:r>
              <a:endParaRPr lang="ko-KR" altLang="en-US" sz="1100"/>
            </a:p>
          </p:txBody>
        </p:sp>
      </p:grpSp>
      <p:sp>
        <p:nvSpPr>
          <p:cNvPr id="43" name="직사각형 42"/>
          <p:cNvSpPr/>
          <p:nvPr/>
        </p:nvSpPr>
        <p:spPr>
          <a:xfrm>
            <a:off x="786851" y="2928934"/>
            <a:ext cx="31422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b="1" i="1" smtClean="0">
                <a:sym typeface="Wingdings" pitchFamily="2" charset="2"/>
              </a:rPr>
              <a:t>적정 수준의 </a:t>
            </a:r>
            <a:r>
              <a:rPr lang="en-US" altLang="ko-KR" sz="1100" b="1" i="1" smtClean="0">
                <a:sym typeface="Wingdings" pitchFamily="2" charset="2"/>
              </a:rPr>
              <a:t>Quality</a:t>
            </a:r>
            <a:r>
              <a:rPr lang="ko-KR" altLang="en-US" sz="1100" b="1" i="1" smtClean="0">
                <a:sym typeface="Wingdings" pitchFamily="2" charset="2"/>
              </a:rPr>
              <a:t>를 보장할 때까지 반복수행</a:t>
            </a:r>
            <a:endParaRPr lang="ko-KR" altLang="en-US" sz="1100" b="1" i="1"/>
          </a:p>
        </p:txBody>
      </p:sp>
      <p:sp>
        <p:nvSpPr>
          <p:cNvPr id="44" name="TextBox 43"/>
          <p:cNvSpPr txBox="1"/>
          <p:nvPr/>
        </p:nvSpPr>
        <p:spPr>
          <a:xfrm>
            <a:off x="2090514" y="1214422"/>
            <a:ext cx="4812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smtClean="0"/>
              <a:t>Start</a:t>
            </a:r>
            <a:endParaRPr lang="ko-KR" altLang="en-US" sz="1050"/>
          </a:p>
        </p:txBody>
      </p:sp>
      <p:sp>
        <p:nvSpPr>
          <p:cNvPr id="45" name="TextBox 44"/>
          <p:cNvSpPr txBox="1"/>
          <p:nvPr/>
        </p:nvSpPr>
        <p:spPr>
          <a:xfrm>
            <a:off x="4954448" y="64291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정련의 순환을 통한 반복 작업 방법</a:t>
            </a:r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화면 슬라이드 쇼(4:3)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CJINTERNET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이재학</dc:creator>
  <cp:lastModifiedBy>이재학</cp:lastModifiedBy>
  <cp:revision>1</cp:revision>
  <dcterms:created xsi:type="dcterms:W3CDTF">2010-12-03T13:07:05Z</dcterms:created>
  <dcterms:modified xsi:type="dcterms:W3CDTF">2010-12-03T13:07:22Z</dcterms:modified>
</cp:coreProperties>
</file>