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04E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43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869D-42D3-4A21-9984-5A1DDF0419B6}" type="datetimeFigureOut">
              <a:rPr lang="ko-KR" altLang="en-US" smtClean="0"/>
              <a:pPr/>
              <a:t>2011-01-15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E9B76-6EEA-42E5-8D06-6D409857AA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869D-42D3-4A21-9984-5A1DDF0419B6}" type="datetimeFigureOut">
              <a:rPr lang="ko-KR" altLang="en-US" smtClean="0"/>
              <a:pPr/>
              <a:t>2011-01-15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E9B76-6EEA-42E5-8D06-6D409857AA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869D-42D3-4A21-9984-5A1DDF0419B6}" type="datetimeFigureOut">
              <a:rPr lang="ko-KR" altLang="en-US" smtClean="0"/>
              <a:pPr/>
              <a:t>2011-01-15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E9B76-6EEA-42E5-8D06-6D409857AA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869D-42D3-4A21-9984-5A1DDF0419B6}" type="datetimeFigureOut">
              <a:rPr lang="ko-KR" altLang="en-US" smtClean="0"/>
              <a:pPr/>
              <a:t>2011-01-15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E9B76-6EEA-42E5-8D06-6D409857AA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869D-42D3-4A21-9984-5A1DDF0419B6}" type="datetimeFigureOut">
              <a:rPr lang="ko-KR" altLang="en-US" smtClean="0"/>
              <a:pPr/>
              <a:t>2011-01-15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E9B76-6EEA-42E5-8D06-6D409857AA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869D-42D3-4A21-9984-5A1DDF0419B6}" type="datetimeFigureOut">
              <a:rPr lang="ko-KR" altLang="en-US" smtClean="0"/>
              <a:pPr/>
              <a:t>2011-01-15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E9B76-6EEA-42E5-8D06-6D409857AA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869D-42D3-4A21-9984-5A1DDF0419B6}" type="datetimeFigureOut">
              <a:rPr lang="ko-KR" altLang="en-US" smtClean="0"/>
              <a:pPr/>
              <a:t>2011-01-15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E9B76-6EEA-42E5-8D06-6D409857AA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869D-42D3-4A21-9984-5A1DDF0419B6}" type="datetimeFigureOut">
              <a:rPr lang="ko-KR" altLang="en-US" smtClean="0"/>
              <a:pPr/>
              <a:t>2011-01-15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E9B76-6EEA-42E5-8D06-6D409857AA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869D-42D3-4A21-9984-5A1DDF0419B6}" type="datetimeFigureOut">
              <a:rPr lang="ko-KR" altLang="en-US" smtClean="0"/>
              <a:pPr/>
              <a:t>2011-01-15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E9B76-6EEA-42E5-8D06-6D409857AA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869D-42D3-4A21-9984-5A1DDF0419B6}" type="datetimeFigureOut">
              <a:rPr lang="ko-KR" altLang="en-US" smtClean="0"/>
              <a:pPr/>
              <a:t>2011-01-15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E9B76-6EEA-42E5-8D06-6D409857AA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869D-42D3-4A21-9984-5A1DDF0419B6}" type="datetimeFigureOut">
              <a:rPr lang="ko-KR" altLang="en-US" smtClean="0"/>
              <a:pPr/>
              <a:t>2011-01-15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E9B76-6EEA-42E5-8D06-6D409857AA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C869D-42D3-4A21-9984-5A1DDF0419B6}" type="datetimeFigureOut">
              <a:rPr lang="ko-KR" altLang="en-US" smtClean="0"/>
              <a:pPr/>
              <a:t>2011-01-15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E9B76-6EEA-42E5-8D06-6D409857AA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그룹 53"/>
          <p:cNvGrpSpPr/>
          <p:nvPr/>
        </p:nvGrpSpPr>
        <p:grpSpPr>
          <a:xfrm>
            <a:off x="1196722" y="2310988"/>
            <a:ext cx="6336704" cy="3312368"/>
            <a:chOff x="755576" y="1052736"/>
            <a:chExt cx="6336704" cy="3312368"/>
          </a:xfrm>
        </p:grpSpPr>
        <p:sp>
          <p:nvSpPr>
            <p:cNvPr id="4" name="직사각형 3"/>
            <p:cNvSpPr/>
            <p:nvPr/>
          </p:nvSpPr>
          <p:spPr>
            <a:xfrm>
              <a:off x="3707904" y="1916832"/>
              <a:ext cx="1152128" cy="28803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 smtClean="0">
                  <a:solidFill>
                    <a:schemeClr val="tx1"/>
                  </a:solidFill>
                </a:rPr>
                <a:t>Name Node</a:t>
              </a:r>
              <a:endParaRPr lang="ko-KR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5220072" y="2204864"/>
              <a:ext cx="1152128" cy="28803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 smtClean="0">
                  <a:solidFill>
                    <a:schemeClr val="tx1"/>
                  </a:solidFill>
                </a:rPr>
                <a:t>Secondly </a:t>
              </a:r>
            </a:p>
            <a:p>
              <a:pPr algn="ctr"/>
              <a:r>
                <a:rPr lang="en-US" altLang="ko-KR" sz="1000" dirty="0" smtClean="0">
                  <a:solidFill>
                    <a:schemeClr val="tx1"/>
                  </a:solidFill>
                </a:rPr>
                <a:t>Name Node</a:t>
              </a:r>
              <a:endParaRPr lang="ko-KR" altLang="en-US" sz="1000" dirty="0">
                <a:solidFill>
                  <a:schemeClr val="tx1"/>
                </a:solidFill>
              </a:endParaRPr>
            </a:p>
          </p:txBody>
        </p:sp>
        <p:grpSp>
          <p:nvGrpSpPr>
            <p:cNvPr id="35" name="그룹 34"/>
            <p:cNvGrpSpPr/>
            <p:nvPr/>
          </p:nvGrpSpPr>
          <p:grpSpPr>
            <a:xfrm>
              <a:off x="1043608" y="2780928"/>
              <a:ext cx="3024336" cy="1152128"/>
              <a:chOff x="1043608" y="2780928"/>
              <a:chExt cx="3024336" cy="1152128"/>
            </a:xfrm>
          </p:grpSpPr>
          <p:grpSp>
            <p:nvGrpSpPr>
              <p:cNvPr id="12" name="그룹 11"/>
              <p:cNvGrpSpPr/>
              <p:nvPr/>
            </p:nvGrpSpPr>
            <p:grpSpPr>
              <a:xfrm>
                <a:off x="1187624" y="2924944"/>
                <a:ext cx="864096" cy="864096"/>
                <a:chOff x="2483768" y="2708920"/>
                <a:chExt cx="864096" cy="864096"/>
              </a:xfrm>
            </p:grpSpPr>
            <p:sp>
              <p:nvSpPr>
                <p:cNvPr id="8" name="직사각형 7"/>
                <p:cNvSpPr/>
                <p:nvPr/>
              </p:nvSpPr>
              <p:spPr>
                <a:xfrm>
                  <a:off x="2483768" y="2708920"/>
                  <a:ext cx="864096" cy="864096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altLang="ko-KR" sz="1000" dirty="0" smtClean="0">
                    <a:solidFill>
                      <a:schemeClr val="tx1"/>
                    </a:solidFill>
                  </a:endParaRPr>
                </a:p>
                <a:p>
                  <a:pPr algn="ctr"/>
                  <a:endParaRPr lang="en-US" altLang="ko-KR" sz="1000" dirty="0">
                    <a:solidFill>
                      <a:schemeClr val="tx1"/>
                    </a:solidFill>
                  </a:endParaRPr>
                </a:p>
                <a:p>
                  <a:pPr algn="ctr"/>
                  <a:endParaRPr lang="en-US" altLang="ko-KR" sz="1000" dirty="0" smtClean="0">
                    <a:solidFill>
                      <a:schemeClr val="tx1"/>
                    </a:solidFill>
                  </a:endParaRPr>
                </a:p>
                <a:p>
                  <a:pPr algn="ctr"/>
                  <a:endParaRPr lang="en-US" altLang="ko-KR" sz="1000" dirty="0">
                    <a:solidFill>
                      <a:schemeClr val="tx1"/>
                    </a:solidFill>
                  </a:endParaRPr>
                </a:p>
                <a:p>
                  <a:pPr algn="ctr"/>
                  <a:r>
                    <a:rPr lang="en-US" altLang="ko-KR" sz="1000" dirty="0" smtClean="0">
                      <a:solidFill>
                        <a:schemeClr val="tx1"/>
                      </a:solidFill>
                    </a:rPr>
                    <a:t>Data Node</a:t>
                  </a:r>
                  <a:endParaRPr lang="ko-KR" altLang="en-US" sz="1000" dirty="0" err="1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" name="직사각형 8"/>
                <p:cNvSpPr/>
                <p:nvPr/>
              </p:nvSpPr>
              <p:spPr>
                <a:xfrm>
                  <a:off x="2627784" y="2780928"/>
                  <a:ext cx="216024" cy="216024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000" dirty="0" err="1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" name="직사각형 9"/>
                <p:cNvSpPr/>
                <p:nvPr/>
              </p:nvSpPr>
              <p:spPr>
                <a:xfrm>
                  <a:off x="2915816" y="2780928"/>
                  <a:ext cx="216024" cy="216024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000" dirty="0" err="1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" name="직사각형 10"/>
                <p:cNvSpPr/>
                <p:nvPr/>
              </p:nvSpPr>
              <p:spPr>
                <a:xfrm>
                  <a:off x="2627784" y="3068960"/>
                  <a:ext cx="216024" cy="216024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000" dirty="0" err="1" smtClean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3" name="그룹 12"/>
              <p:cNvGrpSpPr/>
              <p:nvPr/>
            </p:nvGrpSpPr>
            <p:grpSpPr>
              <a:xfrm>
                <a:off x="2123728" y="2924944"/>
                <a:ext cx="864096" cy="864096"/>
                <a:chOff x="2483768" y="2708920"/>
                <a:chExt cx="864096" cy="864096"/>
              </a:xfrm>
            </p:grpSpPr>
            <p:sp>
              <p:nvSpPr>
                <p:cNvPr id="14" name="직사각형 13"/>
                <p:cNvSpPr/>
                <p:nvPr/>
              </p:nvSpPr>
              <p:spPr>
                <a:xfrm>
                  <a:off x="2483768" y="2708920"/>
                  <a:ext cx="864096" cy="864096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altLang="ko-KR" sz="1000" dirty="0" smtClean="0">
                    <a:solidFill>
                      <a:schemeClr val="tx1"/>
                    </a:solidFill>
                  </a:endParaRPr>
                </a:p>
                <a:p>
                  <a:pPr algn="ctr"/>
                  <a:endParaRPr lang="en-US" altLang="ko-KR" sz="1000" dirty="0">
                    <a:solidFill>
                      <a:schemeClr val="tx1"/>
                    </a:solidFill>
                  </a:endParaRPr>
                </a:p>
                <a:p>
                  <a:pPr algn="ctr"/>
                  <a:endParaRPr lang="en-US" altLang="ko-KR" sz="1000" dirty="0" smtClean="0">
                    <a:solidFill>
                      <a:schemeClr val="tx1"/>
                    </a:solidFill>
                  </a:endParaRPr>
                </a:p>
                <a:p>
                  <a:pPr algn="ctr"/>
                  <a:endParaRPr lang="en-US" altLang="ko-KR" sz="1000" dirty="0">
                    <a:solidFill>
                      <a:schemeClr val="tx1"/>
                    </a:solidFill>
                  </a:endParaRPr>
                </a:p>
                <a:p>
                  <a:pPr algn="ctr"/>
                  <a:r>
                    <a:rPr lang="en-US" altLang="ko-KR" sz="1000" dirty="0" smtClean="0">
                      <a:solidFill>
                        <a:schemeClr val="tx1"/>
                      </a:solidFill>
                    </a:rPr>
                    <a:t>Data Node</a:t>
                  </a:r>
                  <a:endParaRPr lang="ko-KR" altLang="en-US" sz="1000" dirty="0" err="1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" name="직사각형 14"/>
                <p:cNvSpPr/>
                <p:nvPr/>
              </p:nvSpPr>
              <p:spPr>
                <a:xfrm>
                  <a:off x="2627784" y="2780928"/>
                  <a:ext cx="216024" cy="216024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000" dirty="0" err="1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6" name="직사각형 15"/>
                <p:cNvSpPr/>
                <p:nvPr/>
              </p:nvSpPr>
              <p:spPr>
                <a:xfrm>
                  <a:off x="2915816" y="2780928"/>
                  <a:ext cx="216024" cy="216024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000" dirty="0" err="1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7" name="직사각형 16"/>
                <p:cNvSpPr/>
                <p:nvPr/>
              </p:nvSpPr>
              <p:spPr>
                <a:xfrm>
                  <a:off x="2627784" y="3068960"/>
                  <a:ext cx="216024" cy="216024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000" dirty="0" err="1" smtClean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8" name="그룹 17"/>
              <p:cNvGrpSpPr/>
              <p:nvPr/>
            </p:nvGrpSpPr>
            <p:grpSpPr>
              <a:xfrm>
                <a:off x="3059832" y="2924944"/>
                <a:ext cx="864096" cy="864096"/>
                <a:chOff x="2483768" y="2708920"/>
                <a:chExt cx="864096" cy="864096"/>
              </a:xfrm>
            </p:grpSpPr>
            <p:sp>
              <p:nvSpPr>
                <p:cNvPr id="19" name="직사각형 18"/>
                <p:cNvSpPr/>
                <p:nvPr/>
              </p:nvSpPr>
              <p:spPr>
                <a:xfrm>
                  <a:off x="2483768" y="2708920"/>
                  <a:ext cx="864096" cy="864096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altLang="ko-KR" sz="1000" dirty="0" smtClean="0">
                    <a:solidFill>
                      <a:schemeClr val="tx1"/>
                    </a:solidFill>
                  </a:endParaRPr>
                </a:p>
                <a:p>
                  <a:pPr algn="ctr"/>
                  <a:endParaRPr lang="en-US" altLang="ko-KR" sz="1000" dirty="0">
                    <a:solidFill>
                      <a:schemeClr val="tx1"/>
                    </a:solidFill>
                  </a:endParaRPr>
                </a:p>
                <a:p>
                  <a:pPr algn="ctr"/>
                  <a:endParaRPr lang="en-US" altLang="ko-KR" sz="1000" dirty="0" smtClean="0">
                    <a:solidFill>
                      <a:schemeClr val="tx1"/>
                    </a:solidFill>
                  </a:endParaRPr>
                </a:p>
                <a:p>
                  <a:pPr algn="ctr"/>
                  <a:endParaRPr lang="en-US" altLang="ko-KR" sz="1000" dirty="0">
                    <a:solidFill>
                      <a:schemeClr val="tx1"/>
                    </a:solidFill>
                  </a:endParaRPr>
                </a:p>
                <a:p>
                  <a:pPr algn="ctr"/>
                  <a:r>
                    <a:rPr lang="en-US" altLang="ko-KR" sz="1000" dirty="0" smtClean="0">
                      <a:solidFill>
                        <a:schemeClr val="tx1"/>
                      </a:solidFill>
                    </a:rPr>
                    <a:t>Data Node</a:t>
                  </a:r>
                  <a:endParaRPr lang="ko-KR" altLang="en-US" sz="1000" dirty="0" err="1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" name="직사각형 19"/>
                <p:cNvSpPr/>
                <p:nvPr/>
              </p:nvSpPr>
              <p:spPr>
                <a:xfrm>
                  <a:off x="2627784" y="2780928"/>
                  <a:ext cx="216024" cy="216024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000" dirty="0" err="1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" name="직사각형 20"/>
                <p:cNvSpPr/>
                <p:nvPr/>
              </p:nvSpPr>
              <p:spPr>
                <a:xfrm>
                  <a:off x="2915816" y="2780928"/>
                  <a:ext cx="216024" cy="216024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000" dirty="0" err="1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" name="직사각형 21"/>
                <p:cNvSpPr/>
                <p:nvPr/>
              </p:nvSpPr>
              <p:spPr>
                <a:xfrm>
                  <a:off x="2627784" y="3068960"/>
                  <a:ext cx="216024" cy="216024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000" dirty="0" err="1" smtClean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33" name="직사각형 32"/>
              <p:cNvSpPr/>
              <p:nvPr/>
            </p:nvSpPr>
            <p:spPr>
              <a:xfrm>
                <a:off x="1043608" y="2780928"/>
                <a:ext cx="3024336" cy="1152128"/>
              </a:xfrm>
              <a:prstGeom prst="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00" dirty="0" smtClean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6" name="그룹 35"/>
            <p:cNvGrpSpPr/>
            <p:nvPr/>
          </p:nvGrpSpPr>
          <p:grpSpPr>
            <a:xfrm>
              <a:off x="4716016" y="2780928"/>
              <a:ext cx="2088232" cy="1152128"/>
              <a:chOff x="4716016" y="2780928"/>
              <a:chExt cx="2088232" cy="1152128"/>
            </a:xfrm>
          </p:grpSpPr>
          <p:grpSp>
            <p:nvGrpSpPr>
              <p:cNvPr id="23" name="그룹 22"/>
              <p:cNvGrpSpPr/>
              <p:nvPr/>
            </p:nvGrpSpPr>
            <p:grpSpPr>
              <a:xfrm>
                <a:off x="4860032" y="2924944"/>
                <a:ext cx="864096" cy="864096"/>
                <a:chOff x="2483768" y="2708920"/>
                <a:chExt cx="864096" cy="864096"/>
              </a:xfrm>
            </p:grpSpPr>
            <p:sp>
              <p:nvSpPr>
                <p:cNvPr id="24" name="직사각형 23"/>
                <p:cNvSpPr/>
                <p:nvPr/>
              </p:nvSpPr>
              <p:spPr>
                <a:xfrm>
                  <a:off x="2483768" y="2708920"/>
                  <a:ext cx="864096" cy="864096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altLang="ko-KR" sz="1000" dirty="0" smtClean="0">
                    <a:solidFill>
                      <a:schemeClr val="tx1"/>
                    </a:solidFill>
                  </a:endParaRPr>
                </a:p>
                <a:p>
                  <a:pPr algn="ctr"/>
                  <a:endParaRPr lang="en-US" altLang="ko-KR" sz="1000" dirty="0">
                    <a:solidFill>
                      <a:schemeClr val="tx1"/>
                    </a:solidFill>
                  </a:endParaRPr>
                </a:p>
                <a:p>
                  <a:pPr algn="ctr"/>
                  <a:endParaRPr lang="en-US" altLang="ko-KR" sz="1000" dirty="0" smtClean="0">
                    <a:solidFill>
                      <a:schemeClr val="tx1"/>
                    </a:solidFill>
                  </a:endParaRPr>
                </a:p>
                <a:p>
                  <a:pPr algn="ctr"/>
                  <a:endParaRPr lang="en-US" altLang="ko-KR" sz="1000" dirty="0">
                    <a:solidFill>
                      <a:schemeClr val="tx1"/>
                    </a:solidFill>
                  </a:endParaRPr>
                </a:p>
                <a:p>
                  <a:pPr algn="ctr"/>
                  <a:r>
                    <a:rPr lang="en-US" altLang="ko-KR" sz="1000" dirty="0" smtClean="0">
                      <a:solidFill>
                        <a:schemeClr val="tx1"/>
                      </a:solidFill>
                    </a:rPr>
                    <a:t>Data Node</a:t>
                  </a:r>
                  <a:endParaRPr lang="ko-KR" altLang="en-US" sz="1000" dirty="0" err="1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5" name="직사각형 24"/>
                <p:cNvSpPr/>
                <p:nvPr/>
              </p:nvSpPr>
              <p:spPr>
                <a:xfrm>
                  <a:off x="2627784" y="2780928"/>
                  <a:ext cx="216024" cy="216024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000" dirty="0" err="1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" name="직사각형 25"/>
                <p:cNvSpPr/>
                <p:nvPr/>
              </p:nvSpPr>
              <p:spPr>
                <a:xfrm>
                  <a:off x="2915816" y="2780928"/>
                  <a:ext cx="216024" cy="216024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000" dirty="0" err="1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" name="직사각형 26"/>
                <p:cNvSpPr/>
                <p:nvPr/>
              </p:nvSpPr>
              <p:spPr>
                <a:xfrm>
                  <a:off x="2627784" y="3068960"/>
                  <a:ext cx="216024" cy="216024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000" dirty="0" err="1" smtClean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28" name="그룹 27"/>
              <p:cNvGrpSpPr/>
              <p:nvPr/>
            </p:nvGrpSpPr>
            <p:grpSpPr>
              <a:xfrm>
                <a:off x="5796136" y="2924944"/>
                <a:ext cx="864096" cy="864096"/>
                <a:chOff x="2483768" y="2708920"/>
                <a:chExt cx="864096" cy="864096"/>
              </a:xfrm>
            </p:grpSpPr>
            <p:sp>
              <p:nvSpPr>
                <p:cNvPr id="29" name="직사각형 28"/>
                <p:cNvSpPr/>
                <p:nvPr/>
              </p:nvSpPr>
              <p:spPr>
                <a:xfrm>
                  <a:off x="2483768" y="2708920"/>
                  <a:ext cx="864096" cy="864096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altLang="ko-KR" sz="1000" dirty="0" smtClean="0">
                    <a:solidFill>
                      <a:schemeClr val="tx1"/>
                    </a:solidFill>
                  </a:endParaRPr>
                </a:p>
                <a:p>
                  <a:pPr algn="ctr"/>
                  <a:endParaRPr lang="en-US" altLang="ko-KR" sz="1000" dirty="0">
                    <a:solidFill>
                      <a:schemeClr val="tx1"/>
                    </a:solidFill>
                  </a:endParaRPr>
                </a:p>
                <a:p>
                  <a:pPr algn="ctr"/>
                  <a:endParaRPr lang="en-US" altLang="ko-KR" sz="1000" dirty="0" smtClean="0">
                    <a:solidFill>
                      <a:schemeClr val="tx1"/>
                    </a:solidFill>
                  </a:endParaRPr>
                </a:p>
                <a:p>
                  <a:pPr algn="ctr"/>
                  <a:endParaRPr lang="en-US" altLang="ko-KR" sz="1000" dirty="0">
                    <a:solidFill>
                      <a:schemeClr val="tx1"/>
                    </a:solidFill>
                  </a:endParaRPr>
                </a:p>
                <a:p>
                  <a:pPr algn="ctr"/>
                  <a:r>
                    <a:rPr lang="en-US" altLang="ko-KR" sz="1000" dirty="0" smtClean="0">
                      <a:solidFill>
                        <a:schemeClr val="tx1"/>
                      </a:solidFill>
                    </a:rPr>
                    <a:t>Data Node</a:t>
                  </a:r>
                  <a:endParaRPr lang="ko-KR" altLang="en-US" sz="1000" dirty="0" err="1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0" name="직사각형 29"/>
                <p:cNvSpPr/>
                <p:nvPr/>
              </p:nvSpPr>
              <p:spPr>
                <a:xfrm>
                  <a:off x="2627784" y="2780928"/>
                  <a:ext cx="216024" cy="216024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000" dirty="0" err="1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1" name="직사각형 30"/>
                <p:cNvSpPr/>
                <p:nvPr/>
              </p:nvSpPr>
              <p:spPr>
                <a:xfrm>
                  <a:off x="2915816" y="2780928"/>
                  <a:ext cx="216024" cy="216024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000" dirty="0" err="1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2" name="직사각형 31"/>
                <p:cNvSpPr/>
                <p:nvPr/>
              </p:nvSpPr>
              <p:spPr>
                <a:xfrm>
                  <a:off x="2627784" y="3068960"/>
                  <a:ext cx="216024" cy="216024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000" dirty="0" err="1" smtClean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34" name="직사각형 33"/>
              <p:cNvSpPr/>
              <p:nvPr/>
            </p:nvSpPr>
            <p:spPr>
              <a:xfrm>
                <a:off x="4716016" y="2780928"/>
                <a:ext cx="2088232" cy="1152128"/>
              </a:xfrm>
              <a:prstGeom prst="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00" dirty="0" smtClean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7" name="TextBox 36"/>
            <p:cNvSpPr txBox="1"/>
            <p:nvPr/>
          </p:nvSpPr>
          <p:spPr>
            <a:xfrm>
              <a:off x="2267744" y="2564904"/>
              <a:ext cx="49244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rack1</a:t>
              </a:r>
              <a:endParaRPr lang="ko-KR" altLang="en-US" sz="10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508104" y="2564904"/>
              <a:ext cx="49244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rack2</a:t>
              </a:r>
              <a:endParaRPr lang="ko-KR" altLang="en-US" sz="1000" dirty="0"/>
            </a:p>
          </p:txBody>
        </p:sp>
        <p:sp>
          <p:nvSpPr>
            <p:cNvPr id="52" name="직사각형 51"/>
            <p:cNvSpPr/>
            <p:nvPr/>
          </p:nvSpPr>
          <p:spPr>
            <a:xfrm>
              <a:off x="755576" y="1340768"/>
              <a:ext cx="6336704" cy="3024336"/>
            </a:xfrm>
            <a:prstGeom prst="rect">
              <a:avLst/>
            </a:prstGeom>
            <a:noFill/>
            <a:ln w="2222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755985" y="1052736"/>
              <a:ext cx="158376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err="1" smtClean="0"/>
                <a:t>Hadoop</a:t>
              </a:r>
              <a:r>
                <a:rPr lang="en-US" altLang="ko-KR" sz="1200" dirty="0" smtClean="0"/>
                <a:t> File System</a:t>
              </a:r>
              <a:endParaRPr lang="ko-KR" altLang="en-US" sz="1200" dirty="0"/>
            </a:p>
          </p:txBody>
        </p:sp>
      </p:grpSp>
      <p:sp>
        <p:nvSpPr>
          <p:cNvPr id="55" name="직사각형 54"/>
          <p:cNvSpPr/>
          <p:nvPr/>
        </p:nvSpPr>
        <p:spPr>
          <a:xfrm>
            <a:off x="4139952" y="942836"/>
            <a:ext cx="1152128" cy="2160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</a:rPr>
              <a:t>Application</a:t>
            </a:r>
          </a:p>
        </p:txBody>
      </p:sp>
      <p:sp>
        <p:nvSpPr>
          <p:cNvPr id="56" name="직사각형 55"/>
          <p:cNvSpPr/>
          <p:nvPr/>
        </p:nvSpPr>
        <p:spPr>
          <a:xfrm>
            <a:off x="4139952" y="1158860"/>
            <a:ext cx="1152128" cy="2160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err="1" smtClean="0">
                <a:solidFill>
                  <a:schemeClr val="tx1"/>
                </a:solidFill>
              </a:rPr>
              <a:t>Hadoop</a:t>
            </a:r>
            <a:r>
              <a:rPr lang="en-US" altLang="ko-KR" sz="1000" dirty="0" smtClean="0">
                <a:solidFill>
                  <a:schemeClr val="tx1"/>
                </a:solidFill>
              </a:rPr>
              <a:t> Client</a:t>
            </a:r>
          </a:p>
        </p:txBody>
      </p:sp>
      <p:cxnSp>
        <p:nvCxnSpPr>
          <p:cNvPr id="58" name="직선 화살표 연결선 57"/>
          <p:cNvCxnSpPr/>
          <p:nvPr/>
        </p:nvCxnSpPr>
        <p:spPr>
          <a:xfrm rot="5400000">
            <a:off x="3744702" y="2130968"/>
            <a:ext cx="1511374" cy="7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1861217" y="1590908"/>
            <a:ext cx="2688557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 algn="ctr">
              <a:buAutoNum type="arabicPeriod"/>
            </a:pPr>
            <a:r>
              <a:rPr lang="ko-KR" altLang="en-US" sz="1050" dirty="0" smtClean="0"/>
              <a:t>파일 생성을 위한 파일경로 생성 요청</a:t>
            </a:r>
            <a:endParaRPr lang="en-US" altLang="ko-KR" sz="1050" dirty="0" smtClean="0"/>
          </a:p>
          <a:p>
            <a:pPr marL="228600" indent="-228600"/>
            <a:r>
              <a:rPr lang="en-US" altLang="ko-KR" sz="1050" dirty="0"/>
              <a:t> </a:t>
            </a:r>
            <a:r>
              <a:rPr lang="en-US" altLang="ko-KR" sz="1050" dirty="0" smtClean="0"/>
              <a:t>- </a:t>
            </a:r>
            <a:r>
              <a:rPr lang="ko-KR" altLang="en-US" sz="1050" dirty="0" smtClean="0"/>
              <a:t>파일경로</a:t>
            </a:r>
            <a:r>
              <a:rPr lang="en-US" altLang="ko-KR" sz="1050" dirty="0" smtClean="0"/>
              <a:t>: /</a:t>
            </a:r>
            <a:r>
              <a:rPr lang="en-US" altLang="ko-KR" sz="1050" dirty="0" err="1" smtClean="0"/>
              <a:t>foo</a:t>
            </a:r>
            <a:r>
              <a:rPr lang="en-US" altLang="ko-KR" sz="1050" dirty="0" smtClean="0"/>
              <a:t>/bar</a:t>
            </a:r>
            <a:endParaRPr lang="ko-KR" altLang="en-US" sz="1050" dirty="0" smtClean="0"/>
          </a:p>
          <a:p>
            <a:pPr marL="228600" indent="-228600"/>
            <a:r>
              <a:rPr lang="en-US" altLang="ko-KR" sz="1050" dirty="0" smtClean="0"/>
              <a:t> - </a:t>
            </a:r>
            <a:r>
              <a:rPr lang="ko-KR" altLang="en-US" sz="1050" dirty="0" err="1" smtClean="0"/>
              <a:t>복제본수</a:t>
            </a:r>
            <a:r>
              <a:rPr lang="en-US" altLang="ko-KR" sz="1050" dirty="0" smtClean="0"/>
              <a:t>: 3</a:t>
            </a:r>
          </a:p>
        </p:txBody>
      </p:sp>
      <p:sp>
        <p:nvSpPr>
          <p:cNvPr id="60" name="직사각형 59"/>
          <p:cNvSpPr/>
          <p:nvPr/>
        </p:nvSpPr>
        <p:spPr>
          <a:xfrm>
            <a:off x="4139952" y="2887052"/>
            <a:ext cx="1152128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00" dirty="0" smtClean="0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383238" y="2887052"/>
            <a:ext cx="6928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 smtClean="0"/>
              <a:t>Memory</a:t>
            </a:r>
            <a:endParaRPr lang="ko-KR" altLang="en-US" sz="1050" dirty="0" smtClean="0"/>
          </a:p>
        </p:txBody>
      </p:sp>
      <p:sp>
        <p:nvSpPr>
          <p:cNvPr id="62" name="TextBox 61"/>
          <p:cNvSpPr txBox="1"/>
          <p:nvPr/>
        </p:nvSpPr>
        <p:spPr>
          <a:xfrm>
            <a:off x="1187624" y="2815044"/>
            <a:ext cx="310854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 smtClean="0"/>
              <a:t>2.1 </a:t>
            </a:r>
            <a:r>
              <a:rPr lang="ko-KR" altLang="en-US" sz="1050" dirty="0" smtClean="0"/>
              <a:t>파일 경로 정보 생성</a:t>
            </a:r>
            <a:r>
              <a:rPr lang="en-US" altLang="ko-KR" sz="1050" dirty="0" smtClean="0"/>
              <a:t>(</a:t>
            </a:r>
            <a:r>
              <a:rPr lang="ko-KR" altLang="en-US" sz="1050" dirty="0" smtClean="0"/>
              <a:t>메모리에 생성</a:t>
            </a:r>
            <a:r>
              <a:rPr lang="en-US" altLang="ko-KR" sz="1050" dirty="0" smtClean="0"/>
              <a:t>)</a:t>
            </a:r>
          </a:p>
          <a:p>
            <a:r>
              <a:rPr lang="en-US" altLang="ko-KR" sz="1050" dirty="0" smtClean="0"/>
              <a:t>2.2 </a:t>
            </a:r>
            <a:r>
              <a:rPr lang="ko-KR" altLang="en-US" sz="1050" dirty="0" err="1" smtClean="0"/>
              <a:t>락</a:t>
            </a:r>
            <a:r>
              <a:rPr lang="ko-KR" altLang="en-US" sz="1050" dirty="0" smtClean="0"/>
              <a:t> 생성</a:t>
            </a:r>
            <a:r>
              <a:rPr lang="en-US" altLang="ko-KR" sz="1050" dirty="0" smtClean="0"/>
              <a:t>(</a:t>
            </a:r>
            <a:r>
              <a:rPr lang="ko-KR" altLang="en-US" sz="1050" dirty="0" smtClean="0"/>
              <a:t>다른 클라이언트가 생성하지 못하게</a:t>
            </a:r>
            <a:r>
              <a:rPr lang="en-US" altLang="ko-KR" sz="1050" dirty="0" smtClean="0"/>
              <a:t>)</a:t>
            </a:r>
            <a:endParaRPr lang="ko-KR" altLang="en-US" sz="1050" dirty="0" smtClean="0"/>
          </a:p>
        </p:txBody>
      </p:sp>
      <p:sp>
        <p:nvSpPr>
          <p:cNvPr id="63" name="모서리가 둥근 직사각형 62"/>
          <p:cNvSpPr/>
          <p:nvPr/>
        </p:nvSpPr>
        <p:spPr>
          <a:xfrm>
            <a:off x="4211960" y="2968585"/>
            <a:ext cx="144016" cy="10591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00" dirty="0" smtClean="0">
              <a:solidFill>
                <a:schemeClr val="tx1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635896" y="5153416"/>
            <a:ext cx="5405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 smtClean="0"/>
              <a:t>Host1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5436096" y="5153416"/>
            <a:ext cx="5405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 smtClean="0"/>
              <a:t>Host2</a:t>
            </a:r>
            <a:endParaRPr lang="ko-KR" altLang="en-US" sz="1050" dirty="0" smtClean="0"/>
          </a:p>
        </p:txBody>
      </p:sp>
      <p:cxnSp>
        <p:nvCxnSpPr>
          <p:cNvPr id="73" name="직선 화살표 연결선 72"/>
          <p:cNvCxnSpPr/>
          <p:nvPr/>
        </p:nvCxnSpPr>
        <p:spPr>
          <a:xfrm rot="5400000" flipH="1" flipV="1">
            <a:off x="4175956" y="2130968"/>
            <a:ext cx="1512168" cy="15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5004048" y="1662916"/>
            <a:ext cx="298671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 smtClean="0"/>
              <a:t>3.1</a:t>
            </a:r>
            <a:r>
              <a:rPr lang="ko-KR" altLang="en-US" sz="1050" dirty="0" smtClean="0"/>
              <a:t>파일 데이터를 저장할 데이터 </a:t>
            </a:r>
            <a:r>
              <a:rPr lang="ko-KR" altLang="en-US" sz="1050" dirty="0" err="1" smtClean="0"/>
              <a:t>노드</a:t>
            </a:r>
            <a:r>
              <a:rPr lang="ko-KR" altLang="en-US" sz="1050" dirty="0" smtClean="0"/>
              <a:t> 선택</a:t>
            </a:r>
            <a:r>
              <a:rPr lang="en-US" altLang="ko-KR" sz="1050" dirty="0"/>
              <a:t> </a:t>
            </a:r>
            <a:r>
              <a:rPr lang="ko-KR" altLang="en-US" sz="1050" dirty="0" smtClean="0"/>
              <a:t>후 </a:t>
            </a:r>
            <a:endParaRPr lang="en-US" altLang="ko-KR" sz="1050" dirty="0" smtClean="0"/>
          </a:p>
          <a:p>
            <a:r>
              <a:rPr lang="ko-KR" altLang="en-US" sz="1050" dirty="0" smtClean="0"/>
              <a:t>호스트 정보 반환 </a:t>
            </a:r>
            <a:r>
              <a:rPr lang="en-US" altLang="ko-KR" sz="1050" dirty="0" smtClean="0"/>
              <a:t>(Host1, Host2, Host3)</a:t>
            </a:r>
            <a:endParaRPr lang="en-US" altLang="ko-KR" sz="1050" dirty="0"/>
          </a:p>
        </p:txBody>
      </p:sp>
      <p:cxnSp>
        <p:nvCxnSpPr>
          <p:cNvPr id="77" name="Shape 76"/>
          <p:cNvCxnSpPr>
            <a:stCxn id="56" idx="1"/>
          </p:cNvCxnSpPr>
          <p:nvPr/>
        </p:nvCxnSpPr>
        <p:spPr>
          <a:xfrm rot="10800000" flipV="1">
            <a:off x="3644994" y="1266872"/>
            <a:ext cx="494958" cy="2916324"/>
          </a:xfrm>
          <a:prstGeom prst="curvedConnector2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1844794" y="3607132"/>
            <a:ext cx="26436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 smtClean="0">
                <a:solidFill>
                  <a:schemeClr val="accent6">
                    <a:lumMod val="75000"/>
                  </a:schemeClr>
                </a:solidFill>
              </a:rPr>
              <a:t>4. </a:t>
            </a:r>
            <a:r>
              <a:rPr lang="ko-KR" altLang="en-US" sz="1050" dirty="0" smtClean="0">
                <a:solidFill>
                  <a:schemeClr val="accent6">
                    <a:lumMod val="75000"/>
                  </a:schemeClr>
                </a:solidFill>
              </a:rPr>
              <a:t>파일 데이터 및 데이터 </a:t>
            </a:r>
            <a:r>
              <a:rPr lang="ko-KR" altLang="en-US" sz="1050" dirty="0" err="1" smtClean="0">
                <a:solidFill>
                  <a:schemeClr val="accent6">
                    <a:lumMod val="75000"/>
                  </a:schemeClr>
                </a:solidFill>
              </a:rPr>
              <a:t>노드</a:t>
            </a:r>
            <a:r>
              <a:rPr lang="ko-KR" altLang="en-US" sz="1050" dirty="0" smtClean="0">
                <a:solidFill>
                  <a:schemeClr val="accent6">
                    <a:lumMod val="75000"/>
                  </a:schemeClr>
                </a:solidFill>
              </a:rPr>
              <a:t> 목록 전송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416829" y="5153416"/>
            <a:ext cx="5405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 smtClean="0"/>
              <a:t>Host3</a:t>
            </a:r>
            <a:endParaRPr lang="ko-KR" altLang="en-US" sz="1050" dirty="0" smtClean="0"/>
          </a:p>
        </p:txBody>
      </p:sp>
      <p:cxnSp>
        <p:nvCxnSpPr>
          <p:cNvPr id="81" name="구부러진 연결선 80"/>
          <p:cNvCxnSpPr>
            <a:stCxn id="70" idx="2"/>
            <a:endCxn id="71" idx="2"/>
          </p:cNvCxnSpPr>
          <p:nvPr/>
        </p:nvCxnSpPr>
        <p:spPr>
          <a:xfrm rot="16200000" flipH="1">
            <a:off x="4806263" y="4507232"/>
            <a:ext cx="1588" cy="1800200"/>
          </a:xfrm>
          <a:prstGeom prst="curvedConnector3">
            <a:avLst>
              <a:gd name="adj1" fmla="val 14395466"/>
            </a:avLst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구부러진 연결선 82"/>
          <p:cNvCxnSpPr>
            <a:stCxn id="71" idx="2"/>
            <a:endCxn id="79" idx="2"/>
          </p:cNvCxnSpPr>
          <p:nvPr/>
        </p:nvCxnSpPr>
        <p:spPr>
          <a:xfrm rot="16200000" flipH="1">
            <a:off x="6196729" y="4916965"/>
            <a:ext cx="1588" cy="980733"/>
          </a:xfrm>
          <a:prstGeom prst="curvedConnector3">
            <a:avLst>
              <a:gd name="adj1" fmla="val 14395466"/>
            </a:avLst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3500978" y="5695364"/>
            <a:ext cx="9476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 smtClean="0">
                <a:solidFill>
                  <a:schemeClr val="accent6">
                    <a:lumMod val="75000"/>
                  </a:schemeClr>
                </a:solidFill>
              </a:rPr>
              <a:t>5.1 </a:t>
            </a:r>
            <a:r>
              <a:rPr lang="ko-KR" altLang="en-US" sz="1050" dirty="0" smtClean="0">
                <a:solidFill>
                  <a:schemeClr val="accent6">
                    <a:lumMod val="75000"/>
                  </a:schemeClr>
                </a:solidFill>
              </a:rPr>
              <a:t>로컬저장</a:t>
            </a:r>
            <a:endParaRPr lang="en-US" altLang="ko-KR" sz="105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5085154" y="5695364"/>
            <a:ext cx="10823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 smtClean="0">
                <a:solidFill>
                  <a:schemeClr val="accent6">
                    <a:lumMod val="75000"/>
                  </a:schemeClr>
                </a:solidFill>
              </a:rPr>
              <a:t>5.2</a:t>
            </a:r>
            <a:r>
              <a:rPr lang="ko-KR" altLang="en-US" sz="1050" dirty="0" err="1" smtClean="0">
                <a:solidFill>
                  <a:schemeClr val="accent6">
                    <a:lumMod val="75000"/>
                  </a:schemeClr>
                </a:solidFill>
              </a:rPr>
              <a:t>복제본</a:t>
            </a:r>
            <a:r>
              <a:rPr lang="ko-KR" altLang="en-US" sz="1050" dirty="0" smtClean="0">
                <a:solidFill>
                  <a:schemeClr val="accent6">
                    <a:lumMod val="75000"/>
                  </a:schemeClr>
                </a:solidFill>
              </a:rPr>
              <a:t> 저장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6165274" y="5695364"/>
            <a:ext cx="10823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 smtClean="0">
                <a:solidFill>
                  <a:schemeClr val="accent6">
                    <a:lumMod val="75000"/>
                  </a:schemeClr>
                </a:solidFill>
              </a:rPr>
              <a:t>5.3</a:t>
            </a:r>
            <a:r>
              <a:rPr lang="ko-KR" altLang="en-US" sz="1050" dirty="0" err="1" smtClean="0">
                <a:solidFill>
                  <a:schemeClr val="accent6">
                    <a:lumMod val="75000"/>
                  </a:schemeClr>
                </a:solidFill>
              </a:rPr>
              <a:t>복제본</a:t>
            </a:r>
            <a:r>
              <a:rPr lang="ko-KR" altLang="en-US" sz="1050" dirty="0" smtClean="0">
                <a:solidFill>
                  <a:schemeClr val="accent6">
                    <a:lumMod val="75000"/>
                  </a:schemeClr>
                </a:solidFill>
              </a:rPr>
              <a:t> 저장</a:t>
            </a:r>
          </a:p>
        </p:txBody>
      </p:sp>
      <p:cxnSp>
        <p:nvCxnSpPr>
          <p:cNvPr id="88" name="직선 연결선 87"/>
          <p:cNvCxnSpPr/>
          <p:nvPr/>
        </p:nvCxnSpPr>
        <p:spPr>
          <a:xfrm rot="5400000">
            <a:off x="3969030" y="3427112"/>
            <a:ext cx="720080" cy="79208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직선 연결선 89"/>
          <p:cNvCxnSpPr/>
          <p:nvPr/>
        </p:nvCxnSpPr>
        <p:spPr>
          <a:xfrm rot="5400000">
            <a:off x="3500978" y="2959060"/>
            <a:ext cx="720080" cy="1728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직선 연결선 91"/>
          <p:cNvCxnSpPr/>
          <p:nvPr/>
        </p:nvCxnSpPr>
        <p:spPr>
          <a:xfrm rot="5400000">
            <a:off x="3032926" y="2491008"/>
            <a:ext cx="720080" cy="26642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직선 연결선 93"/>
          <p:cNvCxnSpPr/>
          <p:nvPr/>
        </p:nvCxnSpPr>
        <p:spPr>
          <a:xfrm rot="16200000" flipH="1">
            <a:off x="4869130" y="3319100"/>
            <a:ext cx="720080" cy="1008112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직선 연결선 95"/>
          <p:cNvCxnSpPr/>
          <p:nvPr/>
        </p:nvCxnSpPr>
        <p:spPr>
          <a:xfrm rot="16200000" flipH="1">
            <a:off x="5337182" y="2851048"/>
            <a:ext cx="720080" cy="19442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모서리가 접힌 도형 97"/>
          <p:cNvSpPr/>
          <p:nvPr/>
        </p:nvSpPr>
        <p:spPr>
          <a:xfrm>
            <a:off x="5661218" y="2743036"/>
            <a:ext cx="648072" cy="216024"/>
          </a:xfrm>
          <a:prstGeom prst="foldedCorne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</a:rPr>
              <a:t>edits</a:t>
            </a:r>
            <a:endParaRPr lang="ko-KR" altLang="en-US" sz="1000" dirty="0" smtClean="0">
              <a:solidFill>
                <a:schemeClr val="tx1"/>
              </a:solidFill>
            </a:endParaRPr>
          </a:p>
        </p:txBody>
      </p:sp>
      <p:cxnSp>
        <p:nvCxnSpPr>
          <p:cNvPr id="100" name="직선 연결선 99"/>
          <p:cNvCxnSpPr>
            <a:endCxn id="98" idx="1"/>
          </p:cNvCxnSpPr>
          <p:nvPr/>
        </p:nvCxnSpPr>
        <p:spPr>
          <a:xfrm rot="5400000" flipH="1" flipV="1">
            <a:off x="5301178" y="2851048"/>
            <a:ext cx="36004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hape 101"/>
          <p:cNvCxnSpPr>
            <a:endCxn id="60" idx="3"/>
          </p:cNvCxnSpPr>
          <p:nvPr/>
        </p:nvCxnSpPr>
        <p:spPr>
          <a:xfrm rot="16200000" flipV="1">
            <a:off x="5404641" y="2918507"/>
            <a:ext cx="1152128" cy="1377250"/>
          </a:xfrm>
          <a:prstGeom prst="curvedConnector2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6525314" y="3607132"/>
            <a:ext cx="1739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 smtClean="0">
                <a:solidFill>
                  <a:schemeClr val="accent6">
                    <a:lumMod val="75000"/>
                  </a:schemeClr>
                </a:solidFill>
              </a:rPr>
              <a:t>5.4 </a:t>
            </a:r>
            <a:r>
              <a:rPr lang="ko-KR" altLang="en-US" sz="1050" dirty="0" smtClean="0">
                <a:solidFill>
                  <a:schemeClr val="accent6">
                    <a:lumMod val="75000"/>
                  </a:schemeClr>
                </a:solidFill>
              </a:rPr>
              <a:t>저장완료 </a:t>
            </a:r>
            <a:r>
              <a:rPr lang="en-US" altLang="ko-KR" sz="1050" dirty="0" smtClean="0">
                <a:solidFill>
                  <a:schemeClr val="accent6">
                    <a:lumMod val="75000"/>
                  </a:schemeClr>
                </a:solidFill>
              </a:rPr>
              <a:t>(close()</a:t>
            </a:r>
            <a:r>
              <a:rPr lang="ko-KR" altLang="en-US" sz="1050" dirty="0" smtClean="0">
                <a:solidFill>
                  <a:schemeClr val="accent6">
                    <a:lumMod val="75000"/>
                  </a:schemeClr>
                </a:solidFill>
              </a:rPr>
              <a:t>명령</a:t>
            </a:r>
            <a:r>
              <a:rPr lang="en-US" altLang="ko-KR" sz="1050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ko-KR" altLang="en-US" sz="105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05" name="Shape 104"/>
          <p:cNvCxnSpPr/>
          <p:nvPr/>
        </p:nvCxnSpPr>
        <p:spPr>
          <a:xfrm rot="5400000" flipH="1" flipV="1">
            <a:off x="4859820" y="2157659"/>
            <a:ext cx="225549" cy="1377252"/>
          </a:xfrm>
          <a:prstGeom prst="curvedConnector2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4725114" y="2382996"/>
            <a:ext cx="36439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 smtClean="0">
                <a:solidFill>
                  <a:schemeClr val="accent6">
                    <a:lumMod val="75000"/>
                  </a:schemeClr>
                </a:solidFill>
              </a:rPr>
              <a:t>6. </a:t>
            </a:r>
            <a:r>
              <a:rPr lang="ko-KR" altLang="en-US" sz="1050" dirty="0" smtClean="0">
                <a:solidFill>
                  <a:schemeClr val="accent6">
                    <a:lumMod val="75000"/>
                  </a:schemeClr>
                </a:solidFill>
              </a:rPr>
              <a:t>메모리</a:t>
            </a:r>
            <a:r>
              <a:rPr lang="ko-KR" altLang="en-US" sz="1050" dirty="0">
                <a:solidFill>
                  <a:schemeClr val="accent6">
                    <a:lumMod val="75000"/>
                  </a:schemeClr>
                </a:solidFill>
              </a:rPr>
              <a:t>의 </a:t>
            </a:r>
            <a:r>
              <a:rPr lang="ko-KR" altLang="en-US" sz="1050" dirty="0" smtClean="0">
                <a:solidFill>
                  <a:schemeClr val="accent6">
                    <a:lumMod val="75000"/>
                  </a:schemeClr>
                </a:solidFill>
              </a:rPr>
              <a:t>내용을 </a:t>
            </a:r>
            <a:r>
              <a:rPr lang="en-US" altLang="ko-KR" sz="1050" dirty="0" smtClean="0">
                <a:solidFill>
                  <a:schemeClr val="accent6">
                    <a:lumMod val="75000"/>
                  </a:schemeClr>
                </a:solidFill>
              </a:rPr>
              <a:t>edits </a:t>
            </a:r>
            <a:r>
              <a:rPr lang="ko-KR" altLang="en-US" sz="1050" dirty="0" smtClean="0">
                <a:solidFill>
                  <a:schemeClr val="accent6">
                    <a:lumMod val="75000"/>
                  </a:schemeClr>
                </a:solidFill>
              </a:rPr>
              <a:t>파일에 기록</a:t>
            </a:r>
            <a:r>
              <a:rPr lang="en-US" altLang="ko-KR" sz="1050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ko-KR" altLang="en-US" sz="1050" dirty="0" smtClean="0">
                <a:solidFill>
                  <a:schemeClr val="accent6">
                    <a:lumMod val="75000"/>
                  </a:schemeClr>
                </a:solidFill>
              </a:rPr>
              <a:t>네임스페이스 등록</a:t>
            </a:r>
            <a:r>
              <a:rPr lang="en-US" altLang="ko-KR" sz="1050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ko-KR" altLang="en-US" sz="105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8" name="직사각형 107"/>
          <p:cNvSpPr/>
          <p:nvPr/>
        </p:nvSpPr>
        <p:spPr>
          <a:xfrm>
            <a:off x="6669330" y="2599020"/>
            <a:ext cx="1728192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900" b="1" dirty="0" smtClean="0">
                <a:solidFill>
                  <a:srgbClr val="FF0000"/>
                </a:solidFill>
              </a:rPr>
              <a:t>정해진 블록크기를 넘어서면 </a:t>
            </a:r>
            <a:endParaRPr lang="en-US" altLang="ko-KR" sz="900" b="1" dirty="0" smtClean="0">
              <a:solidFill>
                <a:srgbClr val="FF0000"/>
              </a:solidFill>
            </a:endParaRPr>
          </a:p>
          <a:p>
            <a:r>
              <a:rPr lang="ko-KR" altLang="en-US" sz="900" b="1" dirty="0" smtClean="0">
                <a:solidFill>
                  <a:srgbClr val="FF0000"/>
                </a:solidFill>
              </a:rPr>
              <a:t>클라이언트는 네임 </a:t>
            </a:r>
            <a:r>
              <a:rPr lang="ko-KR" altLang="en-US" sz="900" b="1" dirty="0" err="1" smtClean="0">
                <a:solidFill>
                  <a:srgbClr val="FF0000"/>
                </a:solidFill>
              </a:rPr>
              <a:t>노드로</a:t>
            </a:r>
            <a:r>
              <a:rPr lang="ko-KR" altLang="en-US" sz="900" b="1" dirty="0" smtClean="0">
                <a:solidFill>
                  <a:srgbClr val="FF0000"/>
                </a:solidFill>
              </a:rPr>
              <a:t> </a:t>
            </a:r>
            <a:endParaRPr lang="en-US" altLang="ko-KR" sz="900" b="1" dirty="0" smtClean="0">
              <a:solidFill>
                <a:srgbClr val="FF0000"/>
              </a:solidFill>
            </a:endParaRPr>
          </a:p>
          <a:p>
            <a:r>
              <a:rPr lang="ko-KR" altLang="en-US" sz="900" b="1" dirty="0" smtClean="0">
                <a:solidFill>
                  <a:srgbClr val="FF0000"/>
                </a:solidFill>
              </a:rPr>
              <a:t>새로운 데이터 </a:t>
            </a:r>
            <a:r>
              <a:rPr lang="ko-KR" altLang="en-US" sz="900" b="1" dirty="0" err="1" smtClean="0">
                <a:solidFill>
                  <a:srgbClr val="FF0000"/>
                </a:solidFill>
              </a:rPr>
              <a:t>노드</a:t>
            </a:r>
            <a:r>
              <a:rPr lang="ko-KR" altLang="en-US" sz="900" b="1" dirty="0" smtClean="0">
                <a:solidFill>
                  <a:srgbClr val="FF0000"/>
                </a:solidFill>
              </a:rPr>
              <a:t> 요청</a:t>
            </a:r>
          </a:p>
        </p:txBody>
      </p:sp>
      <p:cxnSp>
        <p:nvCxnSpPr>
          <p:cNvPr id="118" name="Shape 117"/>
          <p:cNvCxnSpPr>
            <a:endCxn id="56" idx="3"/>
          </p:cNvCxnSpPr>
          <p:nvPr/>
        </p:nvCxnSpPr>
        <p:spPr>
          <a:xfrm rot="16200000" flipV="1">
            <a:off x="4594551" y="1964401"/>
            <a:ext cx="2916324" cy="1521266"/>
          </a:xfrm>
          <a:prstGeom prst="curvedConnector2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모서리가 접힌 도형 124"/>
          <p:cNvSpPr/>
          <p:nvPr/>
        </p:nvSpPr>
        <p:spPr>
          <a:xfrm>
            <a:off x="5661218" y="3031068"/>
            <a:ext cx="648072" cy="216024"/>
          </a:xfrm>
          <a:prstGeom prst="foldedCorne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err="1" smtClean="0">
                <a:solidFill>
                  <a:schemeClr val="tx1"/>
                </a:solidFill>
              </a:rPr>
              <a:t>fsimage</a:t>
            </a:r>
            <a:endParaRPr lang="ko-KR" altLang="en-US" sz="1000" dirty="0" smtClean="0">
              <a:solidFill>
                <a:schemeClr val="tx1"/>
              </a:solidFill>
            </a:endParaRPr>
          </a:p>
        </p:txBody>
      </p:sp>
      <p:cxnSp>
        <p:nvCxnSpPr>
          <p:cNvPr id="131" name="직선 연결선 130"/>
          <p:cNvCxnSpPr>
            <a:endCxn id="125" idx="1"/>
          </p:cNvCxnSpPr>
          <p:nvPr/>
        </p:nvCxnSpPr>
        <p:spPr>
          <a:xfrm flipV="1">
            <a:off x="5301178" y="3139080"/>
            <a:ext cx="360040" cy="1800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hape 138"/>
          <p:cNvCxnSpPr>
            <a:stCxn id="98" idx="3"/>
          </p:cNvCxnSpPr>
          <p:nvPr/>
        </p:nvCxnSpPr>
        <p:spPr>
          <a:xfrm>
            <a:off x="6309290" y="2851048"/>
            <a:ext cx="288032" cy="612068"/>
          </a:xfrm>
          <a:prstGeom prst="bentConnector2">
            <a:avLst/>
          </a:prstGeom>
          <a:ln w="12700">
            <a:solidFill>
              <a:srgbClr val="3004E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hape 140"/>
          <p:cNvCxnSpPr>
            <a:stCxn id="125" idx="3"/>
          </p:cNvCxnSpPr>
          <p:nvPr/>
        </p:nvCxnSpPr>
        <p:spPr>
          <a:xfrm>
            <a:off x="6309290" y="3139080"/>
            <a:ext cx="216024" cy="324036"/>
          </a:xfrm>
          <a:prstGeom prst="bentConnector2">
            <a:avLst/>
          </a:prstGeom>
          <a:ln w="12700">
            <a:solidFill>
              <a:srgbClr val="3004E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TextBox 142"/>
          <p:cNvSpPr txBox="1"/>
          <p:nvPr/>
        </p:nvSpPr>
        <p:spPr>
          <a:xfrm>
            <a:off x="6576522" y="3093784"/>
            <a:ext cx="1423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dirty="0" smtClean="0">
                <a:solidFill>
                  <a:srgbClr val="3004EA"/>
                </a:solidFill>
              </a:rPr>
              <a:t>주기적으로 다운로드 후</a:t>
            </a:r>
            <a:endParaRPr lang="en-US" altLang="ko-KR" sz="900" dirty="0" smtClean="0">
              <a:solidFill>
                <a:srgbClr val="3004EA"/>
              </a:solidFill>
            </a:endParaRPr>
          </a:p>
          <a:p>
            <a:r>
              <a:rPr lang="en-US" altLang="ko-KR" sz="900" dirty="0" smtClean="0">
                <a:solidFill>
                  <a:srgbClr val="3004EA"/>
                </a:solidFill>
              </a:rPr>
              <a:t>edits</a:t>
            </a:r>
            <a:r>
              <a:rPr lang="ko-KR" altLang="en-US" sz="900" dirty="0" smtClean="0">
                <a:solidFill>
                  <a:srgbClr val="3004EA"/>
                </a:solidFill>
              </a:rPr>
              <a:t>와 </a:t>
            </a:r>
            <a:r>
              <a:rPr lang="en-US" altLang="ko-KR" sz="900" dirty="0" err="1" smtClean="0">
                <a:solidFill>
                  <a:srgbClr val="3004EA"/>
                </a:solidFill>
              </a:rPr>
              <a:t>fsimage</a:t>
            </a:r>
            <a:r>
              <a:rPr lang="en-US" altLang="ko-KR" sz="900" dirty="0" smtClean="0">
                <a:solidFill>
                  <a:srgbClr val="3004EA"/>
                </a:solidFill>
              </a:rPr>
              <a:t> </a:t>
            </a:r>
            <a:r>
              <a:rPr lang="ko-KR" altLang="en-US" sz="900" dirty="0" smtClean="0">
                <a:solidFill>
                  <a:srgbClr val="3004EA"/>
                </a:solidFill>
              </a:rPr>
              <a:t>병합</a:t>
            </a:r>
          </a:p>
        </p:txBody>
      </p:sp>
      <p:cxnSp>
        <p:nvCxnSpPr>
          <p:cNvPr id="144" name="Shape 143"/>
          <p:cNvCxnSpPr>
            <a:endCxn id="125" idx="1"/>
          </p:cNvCxnSpPr>
          <p:nvPr/>
        </p:nvCxnSpPr>
        <p:spPr>
          <a:xfrm rot="10800000">
            <a:off x="5661218" y="3139080"/>
            <a:ext cx="1588" cy="468052"/>
          </a:xfrm>
          <a:prstGeom prst="bentConnector3">
            <a:avLst>
              <a:gd name="adj1" fmla="val 14395466"/>
            </a:avLst>
          </a:prstGeom>
          <a:ln w="12700">
            <a:solidFill>
              <a:srgbClr val="3004E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직사각형 146"/>
          <p:cNvSpPr/>
          <p:nvPr/>
        </p:nvSpPr>
        <p:spPr>
          <a:xfrm>
            <a:off x="4427984" y="3607132"/>
            <a:ext cx="12105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900" dirty="0" err="1" smtClean="0">
                <a:solidFill>
                  <a:srgbClr val="3004EA"/>
                </a:solidFill>
              </a:rPr>
              <a:t>fsimage</a:t>
            </a:r>
            <a:r>
              <a:rPr lang="en-US" altLang="ko-KR" sz="900" dirty="0" smtClean="0">
                <a:solidFill>
                  <a:srgbClr val="3004EA"/>
                </a:solidFill>
              </a:rPr>
              <a:t> </a:t>
            </a:r>
            <a:r>
              <a:rPr lang="ko-KR" altLang="en-US" sz="900" dirty="0" smtClean="0">
                <a:solidFill>
                  <a:srgbClr val="3004EA"/>
                </a:solidFill>
              </a:rPr>
              <a:t>파일을</a:t>
            </a:r>
            <a:endParaRPr lang="en-US" altLang="ko-KR" sz="900" dirty="0" smtClean="0">
              <a:solidFill>
                <a:srgbClr val="3004EA"/>
              </a:solidFill>
            </a:endParaRPr>
          </a:p>
          <a:p>
            <a:r>
              <a:rPr lang="en-US" altLang="ko-KR" sz="900" dirty="0" smtClean="0">
                <a:solidFill>
                  <a:srgbClr val="3004EA"/>
                </a:solidFill>
              </a:rPr>
              <a:t>Name Node</a:t>
            </a:r>
            <a:r>
              <a:rPr lang="ko-KR" altLang="en-US" sz="900" dirty="0" smtClean="0">
                <a:solidFill>
                  <a:srgbClr val="3004EA"/>
                </a:solidFill>
              </a:rPr>
              <a:t>로 전송</a:t>
            </a:r>
            <a:endParaRPr lang="ko-KR" altLang="en-US" sz="900" dirty="0"/>
          </a:p>
        </p:txBody>
      </p:sp>
      <p:sp>
        <p:nvSpPr>
          <p:cNvPr id="148" name="TextBox 147"/>
          <p:cNvSpPr txBox="1"/>
          <p:nvPr/>
        </p:nvSpPr>
        <p:spPr>
          <a:xfrm>
            <a:off x="107504" y="116632"/>
            <a:ext cx="8856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dirty="0" err="1" smtClean="0"/>
              <a:t>Hadoop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동작방식</a:t>
            </a:r>
            <a:r>
              <a:rPr lang="en-US" altLang="ko-KR" sz="2400" dirty="0" smtClean="0"/>
              <a:t>(F5</a:t>
            </a:r>
            <a:r>
              <a:rPr lang="ko-KR" altLang="en-US" sz="2400" dirty="0" smtClean="0"/>
              <a:t>를 </a:t>
            </a:r>
            <a:r>
              <a:rPr lang="ko-KR" altLang="en-US" sz="2400" dirty="0" err="1" smtClean="0"/>
              <a:t>눌로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슬라이드쇼로</a:t>
            </a:r>
            <a:r>
              <a:rPr lang="ko-KR" altLang="en-US" sz="2400" dirty="0" smtClean="0"/>
              <a:t> 볼 것</a:t>
            </a:r>
            <a:r>
              <a:rPr lang="en-US" altLang="ko-KR" sz="2400" dirty="0" smtClean="0"/>
              <a:t>!!)</a:t>
            </a:r>
            <a:endParaRPr lang="ko-KR" altLang="en-US" sz="2400" dirty="0" smtClean="0"/>
          </a:p>
        </p:txBody>
      </p:sp>
      <p:sp>
        <p:nvSpPr>
          <p:cNvPr id="80" name="TextBox 79"/>
          <p:cNvSpPr txBox="1"/>
          <p:nvPr/>
        </p:nvSpPr>
        <p:spPr>
          <a:xfrm>
            <a:off x="35496" y="6597352"/>
            <a:ext cx="266611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i="1" dirty="0" smtClean="0"/>
              <a:t>* </a:t>
            </a:r>
            <a:r>
              <a:rPr lang="ko-KR" altLang="en-US" sz="1050" i="1" dirty="0" err="1" smtClean="0"/>
              <a:t>클라우드</a:t>
            </a:r>
            <a:r>
              <a:rPr lang="ko-KR" altLang="en-US" sz="1050" i="1" dirty="0" smtClean="0"/>
              <a:t> 컴퓨팅 구현기술</a:t>
            </a:r>
            <a:r>
              <a:rPr lang="en-US" altLang="ko-KR" sz="1050" i="1" dirty="0" smtClean="0"/>
              <a:t>, </a:t>
            </a:r>
            <a:r>
              <a:rPr lang="ko-KR" altLang="en-US" sz="1050" i="1" dirty="0" err="1" smtClean="0"/>
              <a:t>에이콘</a:t>
            </a:r>
            <a:r>
              <a:rPr lang="ko-KR" altLang="en-US" sz="1050" i="1" dirty="0" smtClean="0"/>
              <a:t> 참고</a:t>
            </a:r>
            <a:endParaRPr lang="ko-KR" altLang="en-US" sz="105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2" grpId="0"/>
      <p:bldP spid="63" grpId="0" animBg="1"/>
      <p:bldP spid="75" grpId="0"/>
      <p:bldP spid="78" grpId="1"/>
      <p:bldP spid="84" grpId="0"/>
      <p:bldP spid="85" grpId="0"/>
      <p:bldP spid="86" grpId="0"/>
      <p:bldP spid="103" grpId="0"/>
      <p:bldP spid="107" grpId="0"/>
      <p:bldP spid="108" grpId="0"/>
      <p:bldP spid="108" grpId="1"/>
      <p:bldP spid="143" grpId="0"/>
      <p:bldP spid="147" grpId="0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</a:spPr>
      <a:bodyPr rtlCol="0" anchor="ctr"/>
      <a:lstStyle>
        <a:defPPr algn="ctr">
          <a:defRPr sz="10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>
              <a:lumMod val="75000"/>
            </a:schemeClr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050"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157</Words>
  <Application>Microsoft Office PowerPoint</Application>
  <PresentationFormat>화면 슬라이드 쇼(4:3)</PresentationFormat>
  <Paragraphs>61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 </dc:creator>
  <cp:lastModifiedBy> </cp:lastModifiedBy>
  <cp:revision>15</cp:revision>
  <dcterms:created xsi:type="dcterms:W3CDTF">2011-01-15T03:40:31Z</dcterms:created>
  <dcterms:modified xsi:type="dcterms:W3CDTF">2011-01-15T05:01:27Z</dcterms:modified>
</cp:coreProperties>
</file>